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3.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diagrams/layout2.xml" ContentType="application/vnd.openxmlformats-officedocument.drawingml.diagramLayout+xml"/>
  <Default Extension="gif" ContentType="image/gif"/>
  <Override PartName="/ppt/notesSlides/notesSlide6.xml" ContentType="application/vnd.openxmlformats-officedocument.presentationml.notesSlide+xml"/>
  <Override PartName="/ppt/diagrams/data3.xml" ContentType="application/vnd.openxmlformats-officedocument.drawingml.diagramData+xml"/>
  <Override PartName="/ppt/slides/slide8.xml" ContentType="application/vnd.openxmlformats-officedocument.presentationml.slide+xml"/>
  <Override PartName="/ppt/slides/slide49.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8"/>
  </p:notesMasterIdLst>
  <p:sldIdLst>
    <p:sldId id="256" r:id="rId2"/>
    <p:sldId id="257" r:id="rId3"/>
    <p:sldId id="258" r:id="rId4"/>
    <p:sldId id="332" r:id="rId5"/>
    <p:sldId id="333" r:id="rId6"/>
    <p:sldId id="293" r:id="rId7"/>
    <p:sldId id="294" r:id="rId8"/>
    <p:sldId id="295" r:id="rId9"/>
    <p:sldId id="296" r:id="rId10"/>
    <p:sldId id="298" r:id="rId11"/>
    <p:sldId id="297" r:id="rId12"/>
    <p:sldId id="299" r:id="rId13"/>
    <p:sldId id="300" r:id="rId14"/>
    <p:sldId id="334" r:id="rId15"/>
    <p:sldId id="301" r:id="rId16"/>
    <p:sldId id="302" r:id="rId17"/>
    <p:sldId id="303" r:id="rId18"/>
    <p:sldId id="304" r:id="rId19"/>
    <p:sldId id="305" r:id="rId20"/>
    <p:sldId id="306" r:id="rId21"/>
    <p:sldId id="307" r:id="rId22"/>
    <p:sldId id="335" r:id="rId23"/>
    <p:sldId id="308" r:id="rId24"/>
    <p:sldId id="309" r:id="rId25"/>
    <p:sldId id="310" r:id="rId26"/>
    <p:sldId id="311" r:id="rId27"/>
    <p:sldId id="312" r:id="rId28"/>
    <p:sldId id="336" r:id="rId29"/>
    <p:sldId id="337" r:id="rId30"/>
    <p:sldId id="315" r:id="rId31"/>
    <p:sldId id="314" r:id="rId32"/>
    <p:sldId id="313" r:id="rId33"/>
    <p:sldId id="344" r:id="rId34"/>
    <p:sldId id="338" r:id="rId35"/>
    <p:sldId id="316" r:id="rId36"/>
    <p:sldId id="318" r:id="rId37"/>
    <p:sldId id="346" r:id="rId38"/>
    <p:sldId id="317" r:id="rId39"/>
    <p:sldId id="339" r:id="rId40"/>
    <p:sldId id="320" r:id="rId41"/>
    <p:sldId id="321" r:id="rId42"/>
    <p:sldId id="345" r:id="rId43"/>
    <p:sldId id="322" r:id="rId44"/>
    <p:sldId id="340" r:id="rId45"/>
    <p:sldId id="324" r:id="rId46"/>
    <p:sldId id="325" r:id="rId47"/>
    <p:sldId id="326" r:id="rId48"/>
    <p:sldId id="341" r:id="rId49"/>
    <p:sldId id="327" r:id="rId50"/>
    <p:sldId id="328" r:id="rId51"/>
    <p:sldId id="329" r:id="rId52"/>
    <p:sldId id="342" r:id="rId53"/>
    <p:sldId id="330" r:id="rId54"/>
    <p:sldId id="331" r:id="rId55"/>
    <p:sldId id="343" r:id="rId56"/>
    <p:sldId id="278"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224" autoAdjust="0"/>
    <p:restoredTop sz="92832" autoAdjust="0"/>
  </p:normalViewPr>
  <p:slideViewPr>
    <p:cSldViewPr>
      <p:cViewPr>
        <p:scale>
          <a:sx n="70" d="100"/>
          <a:sy n="70" d="100"/>
        </p:scale>
        <p:origin x="-1140"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418"/>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13F71D-3FB3-4A89-901B-D7C7A5E9E97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GB"/>
        </a:p>
      </dgm:t>
    </dgm:pt>
    <dgm:pt modelId="{458902BD-8CDD-4444-8333-74C03F1F6646}">
      <dgm:prSet phldrT="[Text]" custT="1"/>
      <dgm:spPr/>
      <dgm:t>
        <a:bodyPr/>
        <a:lstStyle/>
        <a:p>
          <a:r>
            <a:rPr lang="en-GB" sz="2400" dirty="0" smtClean="0"/>
            <a:t>1918</a:t>
          </a:r>
          <a:endParaRPr lang="en-GB" sz="2400" dirty="0"/>
        </a:p>
      </dgm:t>
    </dgm:pt>
    <dgm:pt modelId="{B420F25A-4772-4734-A595-66CDCBB6BEC9}" type="parTrans" cxnId="{1892CBF9-B1A9-444C-BE1A-F11586704AA3}">
      <dgm:prSet/>
      <dgm:spPr/>
      <dgm:t>
        <a:bodyPr/>
        <a:lstStyle/>
        <a:p>
          <a:endParaRPr lang="en-GB" sz="1800"/>
        </a:p>
      </dgm:t>
    </dgm:pt>
    <dgm:pt modelId="{9D099627-DF31-49A6-A05B-67CA2EC8EB83}" type="sibTrans" cxnId="{1892CBF9-B1A9-444C-BE1A-F11586704AA3}">
      <dgm:prSet/>
      <dgm:spPr/>
      <dgm:t>
        <a:bodyPr/>
        <a:lstStyle/>
        <a:p>
          <a:endParaRPr lang="en-GB" sz="1800"/>
        </a:p>
      </dgm:t>
    </dgm:pt>
    <dgm:pt modelId="{F9F5AA68-3C3D-44B6-8900-493E2A12B9D5}">
      <dgm:prSet phldrT="[Text]" custT="1"/>
      <dgm:spPr/>
      <dgm:t>
        <a:bodyPr/>
        <a:lstStyle/>
        <a:p>
          <a:r>
            <a:rPr lang="en-GB" sz="2000" dirty="0" smtClean="0"/>
            <a:t>Naga Club</a:t>
          </a:r>
          <a:endParaRPr lang="en-GB" sz="2000" dirty="0"/>
        </a:p>
      </dgm:t>
    </dgm:pt>
    <dgm:pt modelId="{6C314475-558F-4B03-94EA-E521A7F6CB4A}" type="parTrans" cxnId="{C64D9DA2-A341-4776-A5EF-EEB7477123BC}">
      <dgm:prSet/>
      <dgm:spPr/>
      <dgm:t>
        <a:bodyPr/>
        <a:lstStyle/>
        <a:p>
          <a:endParaRPr lang="en-GB" sz="1800"/>
        </a:p>
      </dgm:t>
    </dgm:pt>
    <dgm:pt modelId="{5D888056-7A5B-4C17-B9A8-D5C2CE5A9839}" type="sibTrans" cxnId="{C64D9DA2-A341-4776-A5EF-EEB7477123BC}">
      <dgm:prSet/>
      <dgm:spPr/>
      <dgm:t>
        <a:bodyPr/>
        <a:lstStyle/>
        <a:p>
          <a:endParaRPr lang="en-GB" sz="1800"/>
        </a:p>
      </dgm:t>
    </dgm:pt>
    <dgm:pt modelId="{46B5902A-9B2C-4468-8206-F11B41DF72F8}">
      <dgm:prSet phldrT="[Text]" custT="1"/>
      <dgm:spPr/>
      <dgm:t>
        <a:bodyPr/>
        <a:lstStyle/>
        <a:p>
          <a:r>
            <a:rPr lang="en-GB" sz="2400" dirty="0" smtClean="0"/>
            <a:t>1947</a:t>
          </a:r>
          <a:endParaRPr lang="en-GB" sz="2400" dirty="0"/>
        </a:p>
      </dgm:t>
    </dgm:pt>
    <dgm:pt modelId="{5223D7E7-11D6-4CD5-95E8-C334ADDE7185}" type="parTrans" cxnId="{BA61BDBC-5AD0-45DF-BDD5-0EC007893D75}">
      <dgm:prSet/>
      <dgm:spPr/>
      <dgm:t>
        <a:bodyPr/>
        <a:lstStyle/>
        <a:p>
          <a:endParaRPr lang="en-GB" sz="1800"/>
        </a:p>
      </dgm:t>
    </dgm:pt>
    <dgm:pt modelId="{57A01885-32BA-4E26-90C9-F902858CFAC6}" type="sibTrans" cxnId="{BA61BDBC-5AD0-45DF-BDD5-0EC007893D75}">
      <dgm:prSet/>
      <dgm:spPr/>
      <dgm:t>
        <a:bodyPr/>
        <a:lstStyle/>
        <a:p>
          <a:endParaRPr lang="en-GB" sz="1800"/>
        </a:p>
      </dgm:t>
    </dgm:pt>
    <dgm:pt modelId="{E4E6FB79-BA6D-47FF-8F34-08761DA5A404}">
      <dgm:prSet phldrT="[Text]" custT="1"/>
      <dgm:spPr/>
      <dgm:t>
        <a:bodyPr/>
        <a:lstStyle/>
        <a:p>
          <a:r>
            <a:rPr lang="en-GB" sz="2000" dirty="0" smtClean="0"/>
            <a:t>Naga National Council(NNC)</a:t>
          </a:r>
          <a:endParaRPr lang="en-GB" sz="2000" dirty="0"/>
        </a:p>
      </dgm:t>
    </dgm:pt>
    <dgm:pt modelId="{A64BC091-10E5-412E-9687-E1A0D63AAE5D}" type="parTrans" cxnId="{47397BCE-5EAE-4CC0-A8AE-D8B85E9C914C}">
      <dgm:prSet/>
      <dgm:spPr/>
      <dgm:t>
        <a:bodyPr/>
        <a:lstStyle/>
        <a:p>
          <a:endParaRPr lang="en-GB" sz="1800"/>
        </a:p>
      </dgm:t>
    </dgm:pt>
    <dgm:pt modelId="{9E515E47-91D9-4476-87DC-81D4F9661D5D}" type="sibTrans" cxnId="{47397BCE-5EAE-4CC0-A8AE-D8B85E9C914C}">
      <dgm:prSet/>
      <dgm:spPr/>
      <dgm:t>
        <a:bodyPr/>
        <a:lstStyle/>
        <a:p>
          <a:endParaRPr lang="en-GB" sz="1800"/>
        </a:p>
      </dgm:t>
    </dgm:pt>
    <dgm:pt modelId="{3050773F-04F0-4B07-BFBD-2B43636EFFB8}">
      <dgm:prSet phldrT="[Text]" custT="1"/>
      <dgm:spPr/>
      <dgm:t>
        <a:bodyPr/>
        <a:lstStyle/>
        <a:p>
          <a:r>
            <a:rPr lang="en-GB" sz="2400" dirty="0" smtClean="0"/>
            <a:t>1975</a:t>
          </a:r>
          <a:endParaRPr lang="en-GB" sz="2400" dirty="0"/>
        </a:p>
      </dgm:t>
    </dgm:pt>
    <dgm:pt modelId="{E9A62F76-045D-4584-9938-B91C9FCCD5C5}" type="parTrans" cxnId="{5A163D52-1053-4F34-91F0-C12C400EBA6F}">
      <dgm:prSet/>
      <dgm:spPr/>
      <dgm:t>
        <a:bodyPr/>
        <a:lstStyle/>
        <a:p>
          <a:endParaRPr lang="en-GB" sz="1800"/>
        </a:p>
      </dgm:t>
    </dgm:pt>
    <dgm:pt modelId="{B4602AB7-6469-4BD4-AC5E-080793A8D890}" type="sibTrans" cxnId="{5A163D52-1053-4F34-91F0-C12C400EBA6F}">
      <dgm:prSet/>
      <dgm:spPr/>
      <dgm:t>
        <a:bodyPr/>
        <a:lstStyle/>
        <a:p>
          <a:endParaRPr lang="en-GB" sz="1800"/>
        </a:p>
      </dgm:t>
    </dgm:pt>
    <dgm:pt modelId="{8707E3CE-09DB-4163-8486-65E348A464F2}">
      <dgm:prSet phldrT="[Text]" custT="1"/>
      <dgm:spPr/>
      <dgm:t>
        <a:bodyPr/>
        <a:lstStyle/>
        <a:p>
          <a:r>
            <a:rPr lang="en-GB" sz="2400" dirty="0" smtClean="0"/>
            <a:t>1988</a:t>
          </a:r>
          <a:endParaRPr lang="en-GB" sz="2400" dirty="0"/>
        </a:p>
      </dgm:t>
    </dgm:pt>
    <dgm:pt modelId="{397C845E-9FB0-4F53-A2E5-60880E17EECB}" type="parTrans" cxnId="{95D9830A-7ED2-4CFB-83B5-04D9262C16A6}">
      <dgm:prSet/>
      <dgm:spPr/>
      <dgm:t>
        <a:bodyPr/>
        <a:lstStyle/>
        <a:p>
          <a:endParaRPr lang="en-GB" sz="1800"/>
        </a:p>
      </dgm:t>
    </dgm:pt>
    <dgm:pt modelId="{429A3F17-0D36-4F0F-92D0-6475DD7899AC}" type="sibTrans" cxnId="{95D9830A-7ED2-4CFB-83B5-04D9262C16A6}">
      <dgm:prSet/>
      <dgm:spPr/>
      <dgm:t>
        <a:bodyPr/>
        <a:lstStyle/>
        <a:p>
          <a:endParaRPr lang="en-GB" sz="1800"/>
        </a:p>
      </dgm:t>
    </dgm:pt>
    <dgm:pt modelId="{D4237E49-F5CF-4B8A-8B23-8B8744E65C7F}">
      <dgm:prSet phldrT="[Text]" custT="1"/>
      <dgm:spPr/>
      <dgm:t>
        <a:bodyPr/>
        <a:lstStyle/>
        <a:p>
          <a:r>
            <a:rPr lang="en-GB" sz="2000" dirty="0" smtClean="0"/>
            <a:t>NSCN (IM)</a:t>
          </a:r>
          <a:endParaRPr lang="en-GB" sz="2000" dirty="0"/>
        </a:p>
      </dgm:t>
    </dgm:pt>
    <dgm:pt modelId="{8EE9D011-83DD-4622-8023-A3ED5FC8260A}" type="parTrans" cxnId="{5BFBB764-F97D-45FF-988B-07479B57CD8B}">
      <dgm:prSet/>
      <dgm:spPr/>
      <dgm:t>
        <a:bodyPr/>
        <a:lstStyle/>
        <a:p>
          <a:endParaRPr lang="en-GB" sz="1800"/>
        </a:p>
      </dgm:t>
    </dgm:pt>
    <dgm:pt modelId="{4A06B8D7-D544-4336-ADC6-128E102648DC}" type="sibTrans" cxnId="{5BFBB764-F97D-45FF-988B-07479B57CD8B}">
      <dgm:prSet/>
      <dgm:spPr/>
      <dgm:t>
        <a:bodyPr/>
        <a:lstStyle/>
        <a:p>
          <a:endParaRPr lang="en-GB" sz="1800"/>
        </a:p>
      </dgm:t>
    </dgm:pt>
    <dgm:pt modelId="{AB539825-4658-4E39-B243-250B06E2F508}">
      <dgm:prSet phldrT="[Text]" custT="1"/>
      <dgm:spPr/>
      <dgm:t>
        <a:bodyPr/>
        <a:lstStyle/>
        <a:p>
          <a:r>
            <a:rPr lang="en-GB" sz="2000" dirty="0" smtClean="0"/>
            <a:t>NSCN (K)</a:t>
          </a:r>
          <a:endParaRPr lang="en-GB" sz="2000" dirty="0"/>
        </a:p>
      </dgm:t>
    </dgm:pt>
    <dgm:pt modelId="{36CAACBB-86EE-4C0B-A920-56436679500C}" type="parTrans" cxnId="{A56670D1-D786-4850-9DFE-076BCF654BDC}">
      <dgm:prSet/>
      <dgm:spPr/>
      <dgm:t>
        <a:bodyPr/>
        <a:lstStyle/>
        <a:p>
          <a:endParaRPr lang="en-GB" sz="1800"/>
        </a:p>
      </dgm:t>
    </dgm:pt>
    <dgm:pt modelId="{C50663F3-290A-4A26-9C77-095AE7ED213F}" type="sibTrans" cxnId="{A56670D1-D786-4850-9DFE-076BCF654BDC}">
      <dgm:prSet/>
      <dgm:spPr/>
      <dgm:t>
        <a:bodyPr/>
        <a:lstStyle/>
        <a:p>
          <a:endParaRPr lang="en-GB" sz="1800"/>
        </a:p>
      </dgm:t>
    </dgm:pt>
    <dgm:pt modelId="{F96EC381-9805-4093-85AA-BD47C2A0176C}">
      <dgm:prSet custT="1"/>
      <dgm:spPr/>
      <dgm:t>
        <a:bodyPr/>
        <a:lstStyle/>
        <a:p>
          <a:r>
            <a:rPr lang="en-GB" sz="2000" dirty="0" err="1" smtClean="0"/>
            <a:t>Shillong</a:t>
          </a:r>
          <a:r>
            <a:rPr lang="en-GB" sz="2000" dirty="0" smtClean="0"/>
            <a:t> Accord</a:t>
          </a:r>
          <a:endParaRPr lang="en-GB" sz="2000" dirty="0"/>
        </a:p>
      </dgm:t>
    </dgm:pt>
    <dgm:pt modelId="{EF2671EE-B2FA-41B8-BF51-62F5B9666C4B}" type="parTrans" cxnId="{203D71EF-FBD2-47B5-8E3A-8A66C13FDCA5}">
      <dgm:prSet/>
      <dgm:spPr/>
      <dgm:t>
        <a:bodyPr/>
        <a:lstStyle/>
        <a:p>
          <a:endParaRPr lang="en-GB" sz="1800"/>
        </a:p>
      </dgm:t>
    </dgm:pt>
    <dgm:pt modelId="{372CFE4C-A0F3-448D-97DA-1CEFC0D33522}" type="sibTrans" cxnId="{203D71EF-FBD2-47B5-8E3A-8A66C13FDCA5}">
      <dgm:prSet/>
      <dgm:spPr/>
      <dgm:t>
        <a:bodyPr/>
        <a:lstStyle/>
        <a:p>
          <a:endParaRPr lang="en-GB" sz="1800"/>
        </a:p>
      </dgm:t>
    </dgm:pt>
    <dgm:pt modelId="{A69BC402-EC43-4DDC-AAB3-4E6F57669DF5}">
      <dgm:prSet custT="1"/>
      <dgm:spPr/>
      <dgm:t>
        <a:bodyPr/>
        <a:lstStyle/>
        <a:p>
          <a:r>
            <a:rPr lang="en-GB" sz="2000" dirty="0" smtClean="0"/>
            <a:t>National Socialist Council of Nagaland(NSCN)</a:t>
          </a:r>
          <a:endParaRPr lang="en-GB" sz="2000" dirty="0"/>
        </a:p>
      </dgm:t>
    </dgm:pt>
    <dgm:pt modelId="{334A7D60-7351-411E-9C24-1C6A8D2798C1}" type="parTrans" cxnId="{A87EA610-D053-4686-A9BC-A4A9FB2DE424}">
      <dgm:prSet/>
      <dgm:spPr/>
      <dgm:t>
        <a:bodyPr/>
        <a:lstStyle/>
        <a:p>
          <a:endParaRPr lang="en-GB" sz="1800"/>
        </a:p>
      </dgm:t>
    </dgm:pt>
    <dgm:pt modelId="{7EBBB4C1-65A7-4196-B506-84827593FF74}" type="sibTrans" cxnId="{A87EA610-D053-4686-A9BC-A4A9FB2DE424}">
      <dgm:prSet/>
      <dgm:spPr/>
      <dgm:t>
        <a:bodyPr/>
        <a:lstStyle/>
        <a:p>
          <a:endParaRPr lang="en-GB" sz="1800"/>
        </a:p>
      </dgm:t>
    </dgm:pt>
    <dgm:pt modelId="{AEAE996C-7813-4982-8C7F-50B8779B8596}">
      <dgm:prSet phldrT="[Text]" custT="1"/>
      <dgm:spPr/>
      <dgm:t>
        <a:bodyPr/>
        <a:lstStyle/>
        <a:p>
          <a:r>
            <a:rPr lang="en-GB" sz="2400" dirty="0" smtClean="0"/>
            <a:t>2011</a:t>
          </a:r>
          <a:endParaRPr lang="en-GB" sz="2400" dirty="0"/>
        </a:p>
      </dgm:t>
    </dgm:pt>
    <dgm:pt modelId="{135CA552-D4B7-4AAE-8826-1D3F4582B0E5}" type="parTrans" cxnId="{07C045AF-C7AC-4259-87C4-01BA59D1970B}">
      <dgm:prSet/>
      <dgm:spPr/>
      <dgm:t>
        <a:bodyPr/>
        <a:lstStyle/>
        <a:p>
          <a:endParaRPr lang="en-GB" sz="1800"/>
        </a:p>
      </dgm:t>
    </dgm:pt>
    <dgm:pt modelId="{FD93EA9D-8567-4BF7-8590-6B0DD816553F}" type="sibTrans" cxnId="{07C045AF-C7AC-4259-87C4-01BA59D1970B}">
      <dgm:prSet/>
      <dgm:spPr/>
      <dgm:t>
        <a:bodyPr/>
        <a:lstStyle/>
        <a:p>
          <a:endParaRPr lang="en-GB" sz="1800"/>
        </a:p>
      </dgm:t>
    </dgm:pt>
    <dgm:pt modelId="{1FBAA5AE-6448-44EE-8EA6-F2050C7A529D}">
      <dgm:prSet custT="1"/>
      <dgm:spPr/>
      <dgm:t>
        <a:bodyPr/>
        <a:lstStyle/>
        <a:p>
          <a:r>
            <a:rPr lang="en-GB" sz="2000" dirty="0" smtClean="0"/>
            <a:t>NSCN (</a:t>
          </a:r>
          <a:r>
            <a:rPr lang="en-GB" sz="2000" dirty="0" err="1" smtClean="0"/>
            <a:t>Khole</a:t>
          </a:r>
          <a:r>
            <a:rPr lang="en-GB" sz="2000" dirty="0" smtClean="0"/>
            <a:t> and </a:t>
          </a:r>
          <a:r>
            <a:rPr lang="en-GB" sz="2000" dirty="0" err="1" smtClean="0"/>
            <a:t>Kitovi</a:t>
          </a:r>
          <a:r>
            <a:rPr lang="en-GB" sz="2000" dirty="0" smtClean="0"/>
            <a:t>)</a:t>
          </a:r>
          <a:endParaRPr lang="en-GB" sz="2000" dirty="0"/>
        </a:p>
      </dgm:t>
    </dgm:pt>
    <dgm:pt modelId="{F0AC7928-8632-4507-A45C-1819E0AACCDE}" type="parTrans" cxnId="{36B60D34-5C8B-4C1D-BFE8-E7A2EC1CF9E1}">
      <dgm:prSet/>
      <dgm:spPr/>
      <dgm:t>
        <a:bodyPr/>
        <a:lstStyle/>
        <a:p>
          <a:endParaRPr lang="en-GB" sz="1800"/>
        </a:p>
      </dgm:t>
    </dgm:pt>
    <dgm:pt modelId="{9E81D0A6-6E17-48A3-A434-1D598CEA9E18}" type="sibTrans" cxnId="{36B60D34-5C8B-4C1D-BFE8-E7A2EC1CF9E1}">
      <dgm:prSet/>
      <dgm:spPr/>
      <dgm:t>
        <a:bodyPr/>
        <a:lstStyle/>
        <a:p>
          <a:endParaRPr lang="en-GB" sz="1800"/>
        </a:p>
      </dgm:t>
    </dgm:pt>
    <dgm:pt modelId="{E1134932-FFA2-4447-B3F8-6190DB453DC3}" type="pres">
      <dgm:prSet presAssocID="{EB13F71D-3FB3-4A89-901B-D7C7A5E9E977}" presName="linearFlow" presStyleCnt="0">
        <dgm:presLayoutVars>
          <dgm:dir/>
          <dgm:animLvl val="lvl"/>
          <dgm:resizeHandles val="exact"/>
        </dgm:presLayoutVars>
      </dgm:prSet>
      <dgm:spPr/>
      <dgm:t>
        <a:bodyPr/>
        <a:lstStyle/>
        <a:p>
          <a:endParaRPr lang="en-GB"/>
        </a:p>
      </dgm:t>
    </dgm:pt>
    <dgm:pt modelId="{BD421AEF-15C1-45A4-B9F3-66530091315B}" type="pres">
      <dgm:prSet presAssocID="{458902BD-8CDD-4444-8333-74C03F1F6646}" presName="composite" presStyleCnt="0"/>
      <dgm:spPr/>
    </dgm:pt>
    <dgm:pt modelId="{1D6B0419-4AB3-4DCB-A1A7-925C1D00C70A}" type="pres">
      <dgm:prSet presAssocID="{458902BD-8CDD-4444-8333-74C03F1F6646}" presName="parentText" presStyleLbl="alignNode1" presStyleIdx="0" presStyleCnt="5">
        <dgm:presLayoutVars>
          <dgm:chMax val="1"/>
          <dgm:bulletEnabled val="1"/>
        </dgm:presLayoutVars>
      </dgm:prSet>
      <dgm:spPr/>
      <dgm:t>
        <a:bodyPr/>
        <a:lstStyle/>
        <a:p>
          <a:endParaRPr lang="en-GB"/>
        </a:p>
      </dgm:t>
    </dgm:pt>
    <dgm:pt modelId="{49C996A6-92C7-4E43-A1F7-B31F3087113A}" type="pres">
      <dgm:prSet presAssocID="{458902BD-8CDD-4444-8333-74C03F1F6646}" presName="descendantText" presStyleLbl="alignAcc1" presStyleIdx="0" presStyleCnt="5">
        <dgm:presLayoutVars>
          <dgm:bulletEnabled val="1"/>
        </dgm:presLayoutVars>
      </dgm:prSet>
      <dgm:spPr/>
      <dgm:t>
        <a:bodyPr/>
        <a:lstStyle/>
        <a:p>
          <a:endParaRPr lang="en-GB"/>
        </a:p>
      </dgm:t>
    </dgm:pt>
    <dgm:pt modelId="{AC22F9F3-F6F7-44FA-B9B4-D08F3BA15556}" type="pres">
      <dgm:prSet presAssocID="{9D099627-DF31-49A6-A05B-67CA2EC8EB83}" presName="sp" presStyleCnt="0"/>
      <dgm:spPr/>
    </dgm:pt>
    <dgm:pt modelId="{F5B902E4-5C99-430F-9BA2-5CA20B43F3FB}" type="pres">
      <dgm:prSet presAssocID="{46B5902A-9B2C-4468-8206-F11B41DF72F8}" presName="composite" presStyleCnt="0"/>
      <dgm:spPr/>
    </dgm:pt>
    <dgm:pt modelId="{B19EC337-E443-4AD7-AA29-2019AD080E55}" type="pres">
      <dgm:prSet presAssocID="{46B5902A-9B2C-4468-8206-F11B41DF72F8}" presName="parentText" presStyleLbl="alignNode1" presStyleIdx="1" presStyleCnt="5">
        <dgm:presLayoutVars>
          <dgm:chMax val="1"/>
          <dgm:bulletEnabled val="1"/>
        </dgm:presLayoutVars>
      </dgm:prSet>
      <dgm:spPr/>
      <dgm:t>
        <a:bodyPr/>
        <a:lstStyle/>
        <a:p>
          <a:endParaRPr lang="en-GB"/>
        </a:p>
      </dgm:t>
    </dgm:pt>
    <dgm:pt modelId="{B7620EC1-076A-4065-8E2B-5D3539F0AE77}" type="pres">
      <dgm:prSet presAssocID="{46B5902A-9B2C-4468-8206-F11B41DF72F8}" presName="descendantText" presStyleLbl="alignAcc1" presStyleIdx="1" presStyleCnt="5">
        <dgm:presLayoutVars>
          <dgm:bulletEnabled val="1"/>
        </dgm:presLayoutVars>
      </dgm:prSet>
      <dgm:spPr/>
      <dgm:t>
        <a:bodyPr/>
        <a:lstStyle/>
        <a:p>
          <a:endParaRPr lang="en-GB"/>
        </a:p>
      </dgm:t>
    </dgm:pt>
    <dgm:pt modelId="{D4161C98-0249-420B-B901-EC2FEF20D491}" type="pres">
      <dgm:prSet presAssocID="{57A01885-32BA-4E26-90C9-F902858CFAC6}" presName="sp" presStyleCnt="0"/>
      <dgm:spPr/>
    </dgm:pt>
    <dgm:pt modelId="{CB860899-1CE0-49F8-AA62-0A5C52BB40E9}" type="pres">
      <dgm:prSet presAssocID="{3050773F-04F0-4B07-BFBD-2B43636EFFB8}" presName="composite" presStyleCnt="0"/>
      <dgm:spPr/>
    </dgm:pt>
    <dgm:pt modelId="{D91B8826-997F-40BD-B00A-B0FE89FA722A}" type="pres">
      <dgm:prSet presAssocID="{3050773F-04F0-4B07-BFBD-2B43636EFFB8}" presName="parentText" presStyleLbl="alignNode1" presStyleIdx="2" presStyleCnt="5">
        <dgm:presLayoutVars>
          <dgm:chMax val="1"/>
          <dgm:bulletEnabled val="1"/>
        </dgm:presLayoutVars>
      </dgm:prSet>
      <dgm:spPr/>
      <dgm:t>
        <a:bodyPr/>
        <a:lstStyle/>
        <a:p>
          <a:endParaRPr lang="en-GB"/>
        </a:p>
      </dgm:t>
    </dgm:pt>
    <dgm:pt modelId="{3D830C04-402B-4CFE-90BA-6B5D873969E3}" type="pres">
      <dgm:prSet presAssocID="{3050773F-04F0-4B07-BFBD-2B43636EFFB8}" presName="descendantText" presStyleLbl="alignAcc1" presStyleIdx="2" presStyleCnt="5">
        <dgm:presLayoutVars>
          <dgm:bulletEnabled val="1"/>
        </dgm:presLayoutVars>
      </dgm:prSet>
      <dgm:spPr/>
      <dgm:t>
        <a:bodyPr/>
        <a:lstStyle/>
        <a:p>
          <a:endParaRPr lang="en-GB"/>
        </a:p>
      </dgm:t>
    </dgm:pt>
    <dgm:pt modelId="{E0651512-6B15-42D9-BF59-9B2869CDFDB4}" type="pres">
      <dgm:prSet presAssocID="{B4602AB7-6469-4BD4-AC5E-080793A8D890}" presName="sp" presStyleCnt="0"/>
      <dgm:spPr/>
    </dgm:pt>
    <dgm:pt modelId="{6E66B50F-FF76-4744-8B6C-D0742F47E6EC}" type="pres">
      <dgm:prSet presAssocID="{8707E3CE-09DB-4163-8486-65E348A464F2}" presName="composite" presStyleCnt="0"/>
      <dgm:spPr/>
    </dgm:pt>
    <dgm:pt modelId="{BB7E1110-BDC5-47D5-9D01-E250A03E035A}" type="pres">
      <dgm:prSet presAssocID="{8707E3CE-09DB-4163-8486-65E348A464F2}" presName="parentText" presStyleLbl="alignNode1" presStyleIdx="3" presStyleCnt="5">
        <dgm:presLayoutVars>
          <dgm:chMax val="1"/>
          <dgm:bulletEnabled val="1"/>
        </dgm:presLayoutVars>
      </dgm:prSet>
      <dgm:spPr/>
      <dgm:t>
        <a:bodyPr/>
        <a:lstStyle/>
        <a:p>
          <a:endParaRPr lang="en-GB"/>
        </a:p>
      </dgm:t>
    </dgm:pt>
    <dgm:pt modelId="{9AA4C0E2-13E0-46BF-9E3F-74520545214F}" type="pres">
      <dgm:prSet presAssocID="{8707E3CE-09DB-4163-8486-65E348A464F2}" presName="descendantText" presStyleLbl="alignAcc1" presStyleIdx="3" presStyleCnt="5">
        <dgm:presLayoutVars>
          <dgm:bulletEnabled val="1"/>
        </dgm:presLayoutVars>
      </dgm:prSet>
      <dgm:spPr/>
      <dgm:t>
        <a:bodyPr/>
        <a:lstStyle/>
        <a:p>
          <a:endParaRPr lang="en-GB"/>
        </a:p>
      </dgm:t>
    </dgm:pt>
    <dgm:pt modelId="{A9CA91AD-7F68-4166-A7DF-82AC0154202C}" type="pres">
      <dgm:prSet presAssocID="{429A3F17-0D36-4F0F-92D0-6475DD7899AC}" presName="sp" presStyleCnt="0"/>
      <dgm:spPr/>
    </dgm:pt>
    <dgm:pt modelId="{2CE67366-3AF7-4F31-903D-B6991FEDEFD9}" type="pres">
      <dgm:prSet presAssocID="{AEAE996C-7813-4982-8C7F-50B8779B8596}" presName="composite" presStyleCnt="0"/>
      <dgm:spPr/>
    </dgm:pt>
    <dgm:pt modelId="{D00BF98E-3668-4A87-9918-6118F6CECB2B}" type="pres">
      <dgm:prSet presAssocID="{AEAE996C-7813-4982-8C7F-50B8779B8596}" presName="parentText" presStyleLbl="alignNode1" presStyleIdx="4" presStyleCnt="5">
        <dgm:presLayoutVars>
          <dgm:chMax val="1"/>
          <dgm:bulletEnabled val="1"/>
        </dgm:presLayoutVars>
      </dgm:prSet>
      <dgm:spPr/>
      <dgm:t>
        <a:bodyPr/>
        <a:lstStyle/>
        <a:p>
          <a:endParaRPr lang="en-GB"/>
        </a:p>
      </dgm:t>
    </dgm:pt>
    <dgm:pt modelId="{620D7147-1F35-4CC4-BE11-E0BAE4DAD62F}" type="pres">
      <dgm:prSet presAssocID="{AEAE996C-7813-4982-8C7F-50B8779B8596}" presName="descendantText" presStyleLbl="alignAcc1" presStyleIdx="4" presStyleCnt="5">
        <dgm:presLayoutVars>
          <dgm:bulletEnabled val="1"/>
        </dgm:presLayoutVars>
      </dgm:prSet>
      <dgm:spPr/>
      <dgm:t>
        <a:bodyPr/>
        <a:lstStyle/>
        <a:p>
          <a:endParaRPr lang="en-GB"/>
        </a:p>
      </dgm:t>
    </dgm:pt>
  </dgm:ptLst>
  <dgm:cxnLst>
    <dgm:cxn modelId="{CECADDF7-2612-4E55-8514-1169B67BDBC2}" type="presOf" srcId="{D4237E49-F5CF-4B8A-8B23-8B8744E65C7F}" destId="{9AA4C0E2-13E0-46BF-9E3F-74520545214F}" srcOrd="0" destOrd="0" presId="urn:microsoft.com/office/officeart/2005/8/layout/chevron2"/>
    <dgm:cxn modelId="{8BE99344-8384-4D59-A39C-6F8813A62149}" type="presOf" srcId="{46B5902A-9B2C-4468-8206-F11B41DF72F8}" destId="{B19EC337-E443-4AD7-AA29-2019AD080E55}" srcOrd="0" destOrd="0" presId="urn:microsoft.com/office/officeart/2005/8/layout/chevron2"/>
    <dgm:cxn modelId="{1892CBF9-B1A9-444C-BE1A-F11586704AA3}" srcId="{EB13F71D-3FB3-4A89-901B-D7C7A5E9E977}" destId="{458902BD-8CDD-4444-8333-74C03F1F6646}" srcOrd="0" destOrd="0" parTransId="{B420F25A-4772-4734-A595-66CDCBB6BEC9}" sibTransId="{9D099627-DF31-49A6-A05B-67CA2EC8EB83}"/>
    <dgm:cxn modelId="{9F43D8F4-A136-416F-A062-DCEDFE15AF43}" type="presOf" srcId="{A69BC402-EC43-4DDC-AAB3-4E6F57669DF5}" destId="{3D830C04-402B-4CFE-90BA-6B5D873969E3}" srcOrd="0" destOrd="1" presId="urn:microsoft.com/office/officeart/2005/8/layout/chevron2"/>
    <dgm:cxn modelId="{6F5E1912-5F35-4428-9CCF-D768A7C2CCEE}" type="presOf" srcId="{AEAE996C-7813-4982-8C7F-50B8779B8596}" destId="{D00BF98E-3668-4A87-9918-6118F6CECB2B}" srcOrd="0" destOrd="0" presId="urn:microsoft.com/office/officeart/2005/8/layout/chevron2"/>
    <dgm:cxn modelId="{07C045AF-C7AC-4259-87C4-01BA59D1970B}" srcId="{EB13F71D-3FB3-4A89-901B-D7C7A5E9E977}" destId="{AEAE996C-7813-4982-8C7F-50B8779B8596}" srcOrd="4" destOrd="0" parTransId="{135CA552-D4B7-4AAE-8826-1D3F4582B0E5}" sibTransId="{FD93EA9D-8567-4BF7-8590-6B0DD816553F}"/>
    <dgm:cxn modelId="{B5112673-4AF2-49A6-8B14-42BC37DE1C18}" type="presOf" srcId="{1FBAA5AE-6448-44EE-8EA6-F2050C7A529D}" destId="{620D7147-1F35-4CC4-BE11-E0BAE4DAD62F}" srcOrd="0" destOrd="0" presId="urn:microsoft.com/office/officeart/2005/8/layout/chevron2"/>
    <dgm:cxn modelId="{EB358E19-D8E1-4504-B2E7-63B939A98703}" type="presOf" srcId="{8707E3CE-09DB-4163-8486-65E348A464F2}" destId="{BB7E1110-BDC5-47D5-9D01-E250A03E035A}" srcOrd="0" destOrd="0" presId="urn:microsoft.com/office/officeart/2005/8/layout/chevron2"/>
    <dgm:cxn modelId="{C64D9DA2-A341-4776-A5EF-EEB7477123BC}" srcId="{458902BD-8CDD-4444-8333-74C03F1F6646}" destId="{F9F5AA68-3C3D-44B6-8900-493E2A12B9D5}" srcOrd="0" destOrd="0" parTransId="{6C314475-558F-4B03-94EA-E521A7F6CB4A}" sibTransId="{5D888056-7A5B-4C17-B9A8-D5C2CE5A9839}"/>
    <dgm:cxn modelId="{B598FE7D-6077-4B38-9D03-C6F9160FD6EA}" type="presOf" srcId="{EB13F71D-3FB3-4A89-901B-D7C7A5E9E977}" destId="{E1134932-FFA2-4447-B3F8-6190DB453DC3}" srcOrd="0" destOrd="0" presId="urn:microsoft.com/office/officeart/2005/8/layout/chevron2"/>
    <dgm:cxn modelId="{36B60D34-5C8B-4C1D-BFE8-E7A2EC1CF9E1}" srcId="{AEAE996C-7813-4982-8C7F-50B8779B8596}" destId="{1FBAA5AE-6448-44EE-8EA6-F2050C7A529D}" srcOrd="0" destOrd="0" parTransId="{F0AC7928-8632-4507-A45C-1819E0AACCDE}" sibTransId="{9E81D0A6-6E17-48A3-A434-1D598CEA9E18}"/>
    <dgm:cxn modelId="{E61B3B65-F809-4E34-AE5B-5CDBAF9A859A}" type="presOf" srcId="{F96EC381-9805-4093-85AA-BD47C2A0176C}" destId="{3D830C04-402B-4CFE-90BA-6B5D873969E3}" srcOrd="0" destOrd="0" presId="urn:microsoft.com/office/officeart/2005/8/layout/chevron2"/>
    <dgm:cxn modelId="{A56670D1-D786-4850-9DFE-076BCF654BDC}" srcId="{8707E3CE-09DB-4163-8486-65E348A464F2}" destId="{AB539825-4658-4E39-B243-250B06E2F508}" srcOrd="1" destOrd="0" parTransId="{36CAACBB-86EE-4C0B-A920-56436679500C}" sibTransId="{C50663F3-290A-4A26-9C77-095AE7ED213F}"/>
    <dgm:cxn modelId="{95D9830A-7ED2-4CFB-83B5-04D9262C16A6}" srcId="{EB13F71D-3FB3-4A89-901B-D7C7A5E9E977}" destId="{8707E3CE-09DB-4163-8486-65E348A464F2}" srcOrd="3" destOrd="0" parTransId="{397C845E-9FB0-4F53-A2E5-60880E17EECB}" sibTransId="{429A3F17-0D36-4F0F-92D0-6475DD7899AC}"/>
    <dgm:cxn modelId="{203D71EF-FBD2-47B5-8E3A-8A66C13FDCA5}" srcId="{3050773F-04F0-4B07-BFBD-2B43636EFFB8}" destId="{F96EC381-9805-4093-85AA-BD47C2A0176C}" srcOrd="0" destOrd="0" parTransId="{EF2671EE-B2FA-41B8-BF51-62F5B9666C4B}" sibTransId="{372CFE4C-A0F3-448D-97DA-1CEFC0D33522}"/>
    <dgm:cxn modelId="{5A163D52-1053-4F34-91F0-C12C400EBA6F}" srcId="{EB13F71D-3FB3-4A89-901B-D7C7A5E9E977}" destId="{3050773F-04F0-4B07-BFBD-2B43636EFFB8}" srcOrd="2" destOrd="0" parTransId="{E9A62F76-045D-4584-9938-B91C9FCCD5C5}" sibTransId="{B4602AB7-6469-4BD4-AC5E-080793A8D890}"/>
    <dgm:cxn modelId="{CDAEF4F0-8828-4302-BB52-0D87BEEAE767}" type="presOf" srcId="{F9F5AA68-3C3D-44B6-8900-493E2A12B9D5}" destId="{49C996A6-92C7-4E43-A1F7-B31F3087113A}" srcOrd="0" destOrd="0" presId="urn:microsoft.com/office/officeart/2005/8/layout/chevron2"/>
    <dgm:cxn modelId="{A87EA610-D053-4686-A9BC-A4A9FB2DE424}" srcId="{3050773F-04F0-4B07-BFBD-2B43636EFFB8}" destId="{A69BC402-EC43-4DDC-AAB3-4E6F57669DF5}" srcOrd="1" destOrd="0" parTransId="{334A7D60-7351-411E-9C24-1C6A8D2798C1}" sibTransId="{7EBBB4C1-65A7-4196-B506-84827593FF74}"/>
    <dgm:cxn modelId="{47397BCE-5EAE-4CC0-A8AE-D8B85E9C914C}" srcId="{46B5902A-9B2C-4468-8206-F11B41DF72F8}" destId="{E4E6FB79-BA6D-47FF-8F34-08761DA5A404}" srcOrd="0" destOrd="0" parTransId="{A64BC091-10E5-412E-9687-E1A0D63AAE5D}" sibTransId="{9E515E47-91D9-4476-87DC-81D4F9661D5D}"/>
    <dgm:cxn modelId="{5BFBB764-F97D-45FF-988B-07479B57CD8B}" srcId="{8707E3CE-09DB-4163-8486-65E348A464F2}" destId="{D4237E49-F5CF-4B8A-8B23-8B8744E65C7F}" srcOrd="0" destOrd="0" parTransId="{8EE9D011-83DD-4622-8023-A3ED5FC8260A}" sibTransId="{4A06B8D7-D544-4336-ADC6-128E102648DC}"/>
    <dgm:cxn modelId="{EFC7CF98-7016-4E0F-807E-87F2ED25192F}" type="presOf" srcId="{3050773F-04F0-4B07-BFBD-2B43636EFFB8}" destId="{D91B8826-997F-40BD-B00A-B0FE89FA722A}" srcOrd="0" destOrd="0" presId="urn:microsoft.com/office/officeart/2005/8/layout/chevron2"/>
    <dgm:cxn modelId="{BA61BDBC-5AD0-45DF-BDD5-0EC007893D75}" srcId="{EB13F71D-3FB3-4A89-901B-D7C7A5E9E977}" destId="{46B5902A-9B2C-4468-8206-F11B41DF72F8}" srcOrd="1" destOrd="0" parTransId="{5223D7E7-11D6-4CD5-95E8-C334ADDE7185}" sibTransId="{57A01885-32BA-4E26-90C9-F902858CFAC6}"/>
    <dgm:cxn modelId="{A7318F5E-3C55-455D-855E-36A836ECBE19}" type="presOf" srcId="{AB539825-4658-4E39-B243-250B06E2F508}" destId="{9AA4C0E2-13E0-46BF-9E3F-74520545214F}" srcOrd="0" destOrd="1" presId="urn:microsoft.com/office/officeart/2005/8/layout/chevron2"/>
    <dgm:cxn modelId="{E966AB3C-EB5F-4B4B-9549-286C8ACF38BE}" type="presOf" srcId="{458902BD-8CDD-4444-8333-74C03F1F6646}" destId="{1D6B0419-4AB3-4DCB-A1A7-925C1D00C70A}" srcOrd="0" destOrd="0" presId="urn:microsoft.com/office/officeart/2005/8/layout/chevron2"/>
    <dgm:cxn modelId="{BE234542-EC8E-4257-A325-58DC0B035AA8}" type="presOf" srcId="{E4E6FB79-BA6D-47FF-8F34-08761DA5A404}" destId="{B7620EC1-076A-4065-8E2B-5D3539F0AE77}" srcOrd="0" destOrd="0" presId="urn:microsoft.com/office/officeart/2005/8/layout/chevron2"/>
    <dgm:cxn modelId="{9CF70FD5-5334-4D4F-833E-264E35F0328D}" type="presParOf" srcId="{E1134932-FFA2-4447-B3F8-6190DB453DC3}" destId="{BD421AEF-15C1-45A4-B9F3-66530091315B}" srcOrd="0" destOrd="0" presId="urn:microsoft.com/office/officeart/2005/8/layout/chevron2"/>
    <dgm:cxn modelId="{BBFA7371-CA12-43D5-A7B5-DBD045DBD0CD}" type="presParOf" srcId="{BD421AEF-15C1-45A4-B9F3-66530091315B}" destId="{1D6B0419-4AB3-4DCB-A1A7-925C1D00C70A}" srcOrd="0" destOrd="0" presId="urn:microsoft.com/office/officeart/2005/8/layout/chevron2"/>
    <dgm:cxn modelId="{37A89C8E-2477-449F-9361-1795E718EADD}" type="presParOf" srcId="{BD421AEF-15C1-45A4-B9F3-66530091315B}" destId="{49C996A6-92C7-4E43-A1F7-B31F3087113A}" srcOrd="1" destOrd="0" presId="urn:microsoft.com/office/officeart/2005/8/layout/chevron2"/>
    <dgm:cxn modelId="{80BA710B-8932-4FF5-8F73-BB5D80471251}" type="presParOf" srcId="{E1134932-FFA2-4447-B3F8-6190DB453DC3}" destId="{AC22F9F3-F6F7-44FA-B9B4-D08F3BA15556}" srcOrd="1" destOrd="0" presId="urn:microsoft.com/office/officeart/2005/8/layout/chevron2"/>
    <dgm:cxn modelId="{D7CF85EB-E6D0-4688-8AB9-841441E020AC}" type="presParOf" srcId="{E1134932-FFA2-4447-B3F8-6190DB453DC3}" destId="{F5B902E4-5C99-430F-9BA2-5CA20B43F3FB}" srcOrd="2" destOrd="0" presId="urn:microsoft.com/office/officeart/2005/8/layout/chevron2"/>
    <dgm:cxn modelId="{B4577626-2EEF-4CBB-B405-56F8ABDFFA94}" type="presParOf" srcId="{F5B902E4-5C99-430F-9BA2-5CA20B43F3FB}" destId="{B19EC337-E443-4AD7-AA29-2019AD080E55}" srcOrd="0" destOrd="0" presId="urn:microsoft.com/office/officeart/2005/8/layout/chevron2"/>
    <dgm:cxn modelId="{D9D1D67B-6636-4201-8155-FA84BE616126}" type="presParOf" srcId="{F5B902E4-5C99-430F-9BA2-5CA20B43F3FB}" destId="{B7620EC1-076A-4065-8E2B-5D3539F0AE77}" srcOrd="1" destOrd="0" presId="urn:microsoft.com/office/officeart/2005/8/layout/chevron2"/>
    <dgm:cxn modelId="{5267B6E6-085D-4D2F-832C-272BDB5F8342}" type="presParOf" srcId="{E1134932-FFA2-4447-B3F8-6190DB453DC3}" destId="{D4161C98-0249-420B-B901-EC2FEF20D491}" srcOrd="3" destOrd="0" presId="urn:microsoft.com/office/officeart/2005/8/layout/chevron2"/>
    <dgm:cxn modelId="{FE4746F4-4A7D-4260-91B5-E828A90C2AD5}" type="presParOf" srcId="{E1134932-FFA2-4447-B3F8-6190DB453DC3}" destId="{CB860899-1CE0-49F8-AA62-0A5C52BB40E9}" srcOrd="4" destOrd="0" presId="urn:microsoft.com/office/officeart/2005/8/layout/chevron2"/>
    <dgm:cxn modelId="{95D51464-CD10-45CC-BB74-A6EC3E2611AC}" type="presParOf" srcId="{CB860899-1CE0-49F8-AA62-0A5C52BB40E9}" destId="{D91B8826-997F-40BD-B00A-B0FE89FA722A}" srcOrd="0" destOrd="0" presId="urn:microsoft.com/office/officeart/2005/8/layout/chevron2"/>
    <dgm:cxn modelId="{4282EE08-3F2C-462A-BD29-34CB71B961F1}" type="presParOf" srcId="{CB860899-1CE0-49F8-AA62-0A5C52BB40E9}" destId="{3D830C04-402B-4CFE-90BA-6B5D873969E3}" srcOrd="1" destOrd="0" presId="urn:microsoft.com/office/officeart/2005/8/layout/chevron2"/>
    <dgm:cxn modelId="{D77B3C39-122C-4C33-B141-BE8D2E644A80}" type="presParOf" srcId="{E1134932-FFA2-4447-B3F8-6190DB453DC3}" destId="{E0651512-6B15-42D9-BF59-9B2869CDFDB4}" srcOrd="5" destOrd="0" presId="urn:microsoft.com/office/officeart/2005/8/layout/chevron2"/>
    <dgm:cxn modelId="{24059FFB-CB3B-4CE9-908F-E6CA20F25EFE}" type="presParOf" srcId="{E1134932-FFA2-4447-B3F8-6190DB453DC3}" destId="{6E66B50F-FF76-4744-8B6C-D0742F47E6EC}" srcOrd="6" destOrd="0" presId="urn:microsoft.com/office/officeart/2005/8/layout/chevron2"/>
    <dgm:cxn modelId="{55012ACB-68AB-4F6A-949F-C50BD21266ED}" type="presParOf" srcId="{6E66B50F-FF76-4744-8B6C-D0742F47E6EC}" destId="{BB7E1110-BDC5-47D5-9D01-E250A03E035A}" srcOrd="0" destOrd="0" presId="urn:microsoft.com/office/officeart/2005/8/layout/chevron2"/>
    <dgm:cxn modelId="{2AF8147C-8490-43F5-9167-3BE425D0E144}" type="presParOf" srcId="{6E66B50F-FF76-4744-8B6C-D0742F47E6EC}" destId="{9AA4C0E2-13E0-46BF-9E3F-74520545214F}" srcOrd="1" destOrd="0" presId="urn:microsoft.com/office/officeart/2005/8/layout/chevron2"/>
    <dgm:cxn modelId="{A458EB77-42D1-47F7-B4BF-7C73D18EEE7E}" type="presParOf" srcId="{E1134932-FFA2-4447-B3F8-6190DB453DC3}" destId="{A9CA91AD-7F68-4166-A7DF-82AC0154202C}" srcOrd="7" destOrd="0" presId="urn:microsoft.com/office/officeart/2005/8/layout/chevron2"/>
    <dgm:cxn modelId="{437DC239-8EAE-4C9A-87DE-FE096188E41E}" type="presParOf" srcId="{E1134932-FFA2-4447-B3F8-6190DB453DC3}" destId="{2CE67366-3AF7-4F31-903D-B6991FEDEFD9}" srcOrd="8" destOrd="0" presId="urn:microsoft.com/office/officeart/2005/8/layout/chevron2"/>
    <dgm:cxn modelId="{51590581-679B-49B8-A4F3-3E3A05EF73CB}" type="presParOf" srcId="{2CE67366-3AF7-4F31-903D-B6991FEDEFD9}" destId="{D00BF98E-3668-4A87-9918-6118F6CECB2B}" srcOrd="0" destOrd="0" presId="urn:microsoft.com/office/officeart/2005/8/layout/chevron2"/>
    <dgm:cxn modelId="{C97CA0C8-8A1E-4CCA-97C9-8DBEA6A2744F}" type="presParOf" srcId="{2CE67366-3AF7-4F31-903D-B6991FEDEFD9}" destId="{620D7147-1F35-4CC4-BE11-E0BAE4DAD62F}" srcOrd="1" destOrd="0" presId="urn:microsoft.com/office/officeart/2005/8/layout/chevron2"/>
  </dgm:cxnLst>
  <dgm:bg/>
  <dgm:whole/>
</dgm:dataModel>
</file>

<file path=ppt/diagrams/data2.xml><?xml version="1.0" encoding="utf-8"?>
<dgm:dataModel xmlns:dgm="http://schemas.openxmlformats.org/drawingml/2006/diagram" xmlns:a="http://schemas.openxmlformats.org/drawingml/2006/main">
  <dgm:ptLst>
    <dgm:pt modelId="{08009BF0-C387-4F8E-957D-EAE1FEEE567A}" type="doc">
      <dgm:prSet loTypeId="urn:microsoft.com/office/officeart/2005/8/layout/gear1" loCatId="process" qsTypeId="urn:microsoft.com/office/officeart/2005/8/quickstyle/simple1" qsCatId="simple" csTypeId="urn:microsoft.com/office/officeart/2005/8/colors/accent0_3" csCatId="mainScheme" phldr="1"/>
      <dgm:spPr/>
    </dgm:pt>
    <dgm:pt modelId="{598CC698-44F6-4BD0-B924-E7934AA838C4}">
      <dgm:prSet phldrT="[Text]" custT="1"/>
      <dgm:spPr/>
      <dgm:t>
        <a:bodyPr/>
        <a:lstStyle/>
        <a:p>
          <a:r>
            <a:rPr lang="en-GB" sz="2400" dirty="0" err="1" smtClean="0"/>
            <a:t>Meiti</a:t>
          </a:r>
          <a:endParaRPr lang="en-GB" sz="2400" dirty="0"/>
        </a:p>
      </dgm:t>
    </dgm:pt>
    <dgm:pt modelId="{73CB4428-5F62-4B5E-9BE3-37EE4FE00F78}" type="parTrans" cxnId="{EE58EDA6-3A55-4C96-B055-6EBE66828615}">
      <dgm:prSet/>
      <dgm:spPr/>
      <dgm:t>
        <a:bodyPr/>
        <a:lstStyle/>
        <a:p>
          <a:endParaRPr lang="en-GB" sz="2400"/>
        </a:p>
      </dgm:t>
    </dgm:pt>
    <dgm:pt modelId="{10A1CCD0-0F9D-43E7-B125-2D1F71851582}" type="sibTrans" cxnId="{EE58EDA6-3A55-4C96-B055-6EBE66828615}">
      <dgm:prSet/>
      <dgm:spPr/>
      <dgm:t>
        <a:bodyPr/>
        <a:lstStyle/>
        <a:p>
          <a:endParaRPr lang="en-GB" sz="2400"/>
        </a:p>
      </dgm:t>
    </dgm:pt>
    <dgm:pt modelId="{15522764-557D-4833-95D2-7758EA8F3675}">
      <dgm:prSet phldrT="[Text]" custT="1"/>
      <dgm:spPr/>
      <dgm:t>
        <a:bodyPr/>
        <a:lstStyle/>
        <a:p>
          <a:r>
            <a:rPr lang="en-GB" sz="2400" dirty="0" err="1" smtClean="0"/>
            <a:t>Nagas</a:t>
          </a:r>
          <a:endParaRPr lang="en-GB" sz="2400" dirty="0"/>
        </a:p>
      </dgm:t>
    </dgm:pt>
    <dgm:pt modelId="{3A3C256C-8CBF-48E4-826A-CCC38EC00A12}" type="parTrans" cxnId="{009526BE-B1B4-4ABB-9F39-643F7852CF43}">
      <dgm:prSet/>
      <dgm:spPr/>
      <dgm:t>
        <a:bodyPr/>
        <a:lstStyle/>
        <a:p>
          <a:endParaRPr lang="en-GB" sz="2400"/>
        </a:p>
      </dgm:t>
    </dgm:pt>
    <dgm:pt modelId="{572BED7C-F59A-49F6-A290-85582BB9ED9A}" type="sibTrans" cxnId="{009526BE-B1B4-4ABB-9F39-643F7852CF43}">
      <dgm:prSet/>
      <dgm:spPr/>
      <dgm:t>
        <a:bodyPr/>
        <a:lstStyle/>
        <a:p>
          <a:endParaRPr lang="en-GB" sz="2400"/>
        </a:p>
      </dgm:t>
    </dgm:pt>
    <dgm:pt modelId="{FDBB5C0C-0EEC-49C5-AC1F-276C2485F836}">
      <dgm:prSet phldrT="[Text]" custT="1"/>
      <dgm:spPr/>
      <dgm:t>
        <a:bodyPr/>
        <a:lstStyle/>
        <a:p>
          <a:r>
            <a:rPr lang="en-GB" sz="2400" dirty="0" err="1" smtClean="0"/>
            <a:t>Kukis</a:t>
          </a:r>
          <a:endParaRPr lang="en-GB" sz="2400" dirty="0"/>
        </a:p>
      </dgm:t>
    </dgm:pt>
    <dgm:pt modelId="{7CAEBA68-E54B-4F65-B35D-DD1E2A9871D2}" type="parTrans" cxnId="{34E0E899-F9E6-4F1C-B950-E9BC386A57AE}">
      <dgm:prSet/>
      <dgm:spPr/>
      <dgm:t>
        <a:bodyPr/>
        <a:lstStyle/>
        <a:p>
          <a:endParaRPr lang="en-GB" sz="2400"/>
        </a:p>
      </dgm:t>
    </dgm:pt>
    <dgm:pt modelId="{C4BD25B6-9F09-4947-B193-678A10E33284}" type="sibTrans" cxnId="{34E0E899-F9E6-4F1C-B950-E9BC386A57AE}">
      <dgm:prSet/>
      <dgm:spPr/>
      <dgm:t>
        <a:bodyPr/>
        <a:lstStyle/>
        <a:p>
          <a:endParaRPr lang="en-GB" sz="2400"/>
        </a:p>
      </dgm:t>
    </dgm:pt>
    <dgm:pt modelId="{70C2F5B0-AE4A-4082-B8A6-DEA9F397082E}" type="pres">
      <dgm:prSet presAssocID="{08009BF0-C387-4F8E-957D-EAE1FEEE567A}" presName="composite" presStyleCnt="0">
        <dgm:presLayoutVars>
          <dgm:chMax val="3"/>
          <dgm:animLvl val="lvl"/>
          <dgm:resizeHandles val="exact"/>
        </dgm:presLayoutVars>
      </dgm:prSet>
      <dgm:spPr/>
    </dgm:pt>
    <dgm:pt modelId="{66142CEC-71D8-4495-BEAC-F6735B19B785}" type="pres">
      <dgm:prSet presAssocID="{598CC698-44F6-4BD0-B924-E7934AA838C4}" presName="gear1" presStyleLbl="node1" presStyleIdx="0" presStyleCnt="3">
        <dgm:presLayoutVars>
          <dgm:chMax val="1"/>
          <dgm:bulletEnabled val="1"/>
        </dgm:presLayoutVars>
      </dgm:prSet>
      <dgm:spPr/>
      <dgm:t>
        <a:bodyPr/>
        <a:lstStyle/>
        <a:p>
          <a:endParaRPr lang="en-GB"/>
        </a:p>
      </dgm:t>
    </dgm:pt>
    <dgm:pt modelId="{10D75FA5-B055-4085-8BF2-6B05E432BC7B}" type="pres">
      <dgm:prSet presAssocID="{598CC698-44F6-4BD0-B924-E7934AA838C4}" presName="gear1srcNode" presStyleLbl="node1" presStyleIdx="0" presStyleCnt="3"/>
      <dgm:spPr/>
      <dgm:t>
        <a:bodyPr/>
        <a:lstStyle/>
        <a:p>
          <a:endParaRPr lang="en-GB"/>
        </a:p>
      </dgm:t>
    </dgm:pt>
    <dgm:pt modelId="{F506AE47-D83A-423D-ABD3-8E0CE97D112E}" type="pres">
      <dgm:prSet presAssocID="{598CC698-44F6-4BD0-B924-E7934AA838C4}" presName="gear1dstNode" presStyleLbl="node1" presStyleIdx="0" presStyleCnt="3"/>
      <dgm:spPr/>
      <dgm:t>
        <a:bodyPr/>
        <a:lstStyle/>
        <a:p>
          <a:endParaRPr lang="en-GB"/>
        </a:p>
      </dgm:t>
    </dgm:pt>
    <dgm:pt modelId="{F52DC4C5-4117-4F28-A268-B9289A12371C}" type="pres">
      <dgm:prSet presAssocID="{15522764-557D-4833-95D2-7758EA8F3675}" presName="gear2" presStyleLbl="node1" presStyleIdx="1" presStyleCnt="3" custScaleX="118979" custScaleY="110746">
        <dgm:presLayoutVars>
          <dgm:chMax val="1"/>
          <dgm:bulletEnabled val="1"/>
        </dgm:presLayoutVars>
      </dgm:prSet>
      <dgm:spPr/>
      <dgm:t>
        <a:bodyPr/>
        <a:lstStyle/>
        <a:p>
          <a:endParaRPr lang="en-GB"/>
        </a:p>
      </dgm:t>
    </dgm:pt>
    <dgm:pt modelId="{74B90CE6-D5C2-4768-92B6-3E47CD42B0E6}" type="pres">
      <dgm:prSet presAssocID="{15522764-557D-4833-95D2-7758EA8F3675}" presName="gear2srcNode" presStyleLbl="node1" presStyleIdx="1" presStyleCnt="3"/>
      <dgm:spPr/>
      <dgm:t>
        <a:bodyPr/>
        <a:lstStyle/>
        <a:p>
          <a:endParaRPr lang="en-GB"/>
        </a:p>
      </dgm:t>
    </dgm:pt>
    <dgm:pt modelId="{84B417D4-48F8-4F79-B45E-507F49F66DD0}" type="pres">
      <dgm:prSet presAssocID="{15522764-557D-4833-95D2-7758EA8F3675}" presName="gear2dstNode" presStyleLbl="node1" presStyleIdx="1" presStyleCnt="3"/>
      <dgm:spPr/>
      <dgm:t>
        <a:bodyPr/>
        <a:lstStyle/>
        <a:p>
          <a:endParaRPr lang="en-GB"/>
        </a:p>
      </dgm:t>
    </dgm:pt>
    <dgm:pt modelId="{9B6CA483-A719-4A28-B35B-3358C16651DB}" type="pres">
      <dgm:prSet presAssocID="{FDBB5C0C-0EEC-49C5-AC1F-276C2485F836}" presName="gear3" presStyleLbl="node1" presStyleIdx="2" presStyleCnt="3"/>
      <dgm:spPr/>
      <dgm:t>
        <a:bodyPr/>
        <a:lstStyle/>
        <a:p>
          <a:endParaRPr lang="en-GB"/>
        </a:p>
      </dgm:t>
    </dgm:pt>
    <dgm:pt modelId="{DFA2076C-84A4-416C-A814-43DE31BD06DD}" type="pres">
      <dgm:prSet presAssocID="{FDBB5C0C-0EEC-49C5-AC1F-276C2485F836}" presName="gear3tx" presStyleLbl="node1" presStyleIdx="2" presStyleCnt="3">
        <dgm:presLayoutVars>
          <dgm:chMax val="1"/>
          <dgm:bulletEnabled val="1"/>
        </dgm:presLayoutVars>
      </dgm:prSet>
      <dgm:spPr/>
      <dgm:t>
        <a:bodyPr/>
        <a:lstStyle/>
        <a:p>
          <a:endParaRPr lang="en-GB"/>
        </a:p>
      </dgm:t>
    </dgm:pt>
    <dgm:pt modelId="{F02518EC-B78B-4AEF-A000-4C9E10AB0315}" type="pres">
      <dgm:prSet presAssocID="{FDBB5C0C-0EEC-49C5-AC1F-276C2485F836}" presName="gear3srcNode" presStyleLbl="node1" presStyleIdx="2" presStyleCnt="3"/>
      <dgm:spPr/>
      <dgm:t>
        <a:bodyPr/>
        <a:lstStyle/>
        <a:p>
          <a:endParaRPr lang="en-GB"/>
        </a:p>
      </dgm:t>
    </dgm:pt>
    <dgm:pt modelId="{94C828F9-9A54-48C7-B954-53B21EA83AD2}" type="pres">
      <dgm:prSet presAssocID="{FDBB5C0C-0EEC-49C5-AC1F-276C2485F836}" presName="gear3dstNode" presStyleLbl="node1" presStyleIdx="2" presStyleCnt="3"/>
      <dgm:spPr/>
      <dgm:t>
        <a:bodyPr/>
        <a:lstStyle/>
        <a:p>
          <a:endParaRPr lang="en-GB"/>
        </a:p>
      </dgm:t>
    </dgm:pt>
    <dgm:pt modelId="{F0CC3B4D-67DE-4382-8D53-6AFD32DA67AA}" type="pres">
      <dgm:prSet presAssocID="{10A1CCD0-0F9D-43E7-B125-2D1F71851582}" presName="connector1" presStyleLbl="sibTrans2D1" presStyleIdx="0" presStyleCnt="3"/>
      <dgm:spPr/>
      <dgm:t>
        <a:bodyPr/>
        <a:lstStyle/>
        <a:p>
          <a:endParaRPr lang="en-GB"/>
        </a:p>
      </dgm:t>
    </dgm:pt>
    <dgm:pt modelId="{05A87386-B170-4746-9685-037BB81519F1}" type="pres">
      <dgm:prSet presAssocID="{572BED7C-F59A-49F6-A290-85582BB9ED9A}" presName="connector2" presStyleLbl="sibTrans2D1" presStyleIdx="1" presStyleCnt="3"/>
      <dgm:spPr/>
      <dgm:t>
        <a:bodyPr/>
        <a:lstStyle/>
        <a:p>
          <a:endParaRPr lang="en-GB"/>
        </a:p>
      </dgm:t>
    </dgm:pt>
    <dgm:pt modelId="{3B29DE4D-5BA1-4235-9224-37474790831D}" type="pres">
      <dgm:prSet presAssocID="{C4BD25B6-9F09-4947-B193-678A10E33284}" presName="connector3" presStyleLbl="sibTrans2D1" presStyleIdx="2" presStyleCnt="3"/>
      <dgm:spPr/>
      <dgm:t>
        <a:bodyPr/>
        <a:lstStyle/>
        <a:p>
          <a:endParaRPr lang="en-GB"/>
        </a:p>
      </dgm:t>
    </dgm:pt>
  </dgm:ptLst>
  <dgm:cxnLst>
    <dgm:cxn modelId="{A5D4514A-8175-4114-A4D7-C702212ACDAC}" type="presOf" srcId="{08009BF0-C387-4F8E-957D-EAE1FEEE567A}" destId="{70C2F5B0-AE4A-4082-B8A6-DEA9F397082E}" srcOrd="0" destOrd="0" presId="urn:microsoft.com/office/officeart/2005/8/layout/gear1"/>
    <dgm:cxn modelId="{EDE09D25-B8D3-4CA2-99F8-E92E3B544330}" type="presOf" srcId="{598CC698-44F6-4BD0-B924-E7934AA838C4}" destId="{F506AE47-D83A-423D-ABD3-8E0CE97D112E}" srcOrd="2" destOrd="0" presId="urn:microsoft.com/office/officeart/2005/8/layout/gear1"/>
    <dgm:cxn modelId="{9336BDC8-FD29-462E-9819-93BA2F06EF79}" type="presOf" srcId="{FDBB5C0C-0EEC-49C5-AC1F-276C2485F836}" destId="{9B6CA483-A719-4A28-B35B-3358C16651DB}" srcOrd="0" destOrd="0" presId="urn:microsoft.com/office/officeart/2005/8/layout/gear1"/>
    <dgm:cxn modelId="{8AEC5526-13B4-4B68-9F9D-DE397048F564}" type="presOf" srcId="{FDBB5C0C-0EEC-49C5-AC1F-276C2485F836}" destId="{DFA2076C-84A4-416C-A814-43DE31BD06DD}" srcOrd="1" destOrd="0" presId="urn:microsoft.com/office/officeart/2005/8/layout/gear1"/>
    <dgm:cxn modelId="{334F3733-6431-467B-9B93-43840109E7D1}" type="presOf" srcId="{C4BD25B6-9F09-4947-B193-678A10E33284}" destId="{3B29DE4D-5BA1-4235-9224-37474790831D}" srcOrd="0" destOrd="0" presId="urn:microsoft.com/office/officeart/2005/8/layout/gear1"/>
    <dgm:cxn modelId="{009526BE-B1B4-4ABB-9F39-643F7852CF43}" srcId="{08009BF0-C387-4F8E-957D-EAE1FEEE567A}" destId="{15522764-557D-4833-95D2-7758EA8F3675}" srcOrd="1" destOrd="0" parTransId="{3A3C256C-8CBF-48E4-826A-CCC38EC00A12}" sibTransId="{572BED7C-F59A-49F6-A290-85582BB9ED9A}"/>
    <dgm:cxn modelId="{EE58EDA6-3A55-4C96-B055-6EBE66828615}" srcId="{08009BF0-C387-4F8E-957D-EAE1FEEE567A}" destId="{598CC698-44F6-4BD0-B924-E7934AA838C4}" srcOrd="0" destOrd="0" parTransId="{73CB4428-5F62-4B5E-9BE3-37EE4FE00F78}" sibTransId="{10A1CCD0-0F9D-43E7-B125-2D1F71851582}"/>
    <dgm:cxn modelId="{B6A360DD-31D6-4380-9426-EEFFD6434680}" type="presOf" srcId="{15522764-557D-4833-95D2-7758EA8F3675}" destId="{74B90CE6-D5C2-4768-92B6-3E47CD42B0E6}" srcOrd="1" destOrd="0" presId="urn:microsoft.com/office/officeart/2005/8/layout/gear1"/>
    <dgm:cxn modelId="{812D092E-5CBE-4B9D-9CFF-A3CB6247D3E5}" type="presOf" srcId="{10A1CCD0-0F9D-43E7-B125-2D1F71851582}" destId="{F0CC3B4D-67DE-4382-8D53-6AFD32DA67AA}" srcOrd="0" destOrd="0" presId="urn:microsoft.com/office/officeart/2005/8/layout/gear1"/>
    <dgm:cxn modelId="{DDAC40A6-6D6F-45FE-957D-3FA0F4B7ED79}" type="presOf" srcId="{FDBB5C0C-0EEC-49C5-AC1F-276C2485F836}" destId="{94C828F9-9A54-48C7-B954-53B21EA83AD2}" srcOrd="3" destOrd="0" presId="urn:microsoft.com/office/officeart/2005/8/layout/gear1"/>
    <dgm:cxn modelId="{A7870A94-56F5-4688-8F63-9409D0CB22EC}" type="presOf" srcId="{598CC698-44F6-4BD0-B924-E7934AA838C4}" destId="{10D75FA5-B055-4085-8BF2-6B05E432BC7B}" srcOrd="1" destOrd="0" presId="urn:microsoft.com/office/officeart/2005/8/layout/gear1"/>
    <dgm:cxn modelId="{6079D83A-E1A1-4A0B-AD7F-43ABBA301B52}" type="presOf" srcId="{572BED7C-F59A-49F6-A290-85582BB9ED9A}" destId="{05A87386-B170-4746-9685-037BB81519F1}" srcOrd="0" destOrd="0" presId="urn:microsoft.com/office/officeart/2005/8/layout/gear1"/>
    <dgm:cxn modelId="{BDF113B9-170B-4F59-88DE-B356531B70E2}" type="presOf" srcId="{15522764-557D-4833-95D2-7758EA8F3675}" destId="{F52DC4C5-4117-4F28-A268-B9289A12371C}" srcOrd="0" destOrd="0" presId="urn:microsoft.com/office/officeart/2005/8/layout/gear1"/>
    <dgm:cxn modelId="{B07EF3E4-E77C-40B6-8909-2DFA3BD52C91}" type="presOf" srcId="{15522764-557D-4833-95D2-7758EA8F3675}" destId="{84B417D4-48F8-4F79-B45E-507F49F66DD0}" srcOrd="2" destOrd="0" presId="urn:microsoft.com/office/officeart/2005/8/layout/gear1"/>
    <dgm:cxn modelId="{6D8190BD-1288-4CCC-A581-E21BE660DF00}" type="presOf" srcId="{FDBB5C0C-0EEC-49C5-AC1F-276C2485F836}" destId="{F02518EC-B78B-4AEF-A000-4C9E10AB0315}" srcOrd="2" destOrd="0" presId="urn:microsoft.com/office/officeart/2005/8/layout/gear1"/>
    <dgm:cxn modelId="{007DE106-F0A9-4763-A6AE-9E1A8853CA5E}" type="presOf" srcId="{598CC698-44F6-4BD0-B924-E7934AA838C4}" destId="{66142CEC-71D8-4495-BEAC-F6735B19B785}" srcOrd="0" destOrd="0" presId="urn:microsoft.com/office/officeart/2005/8/layout/gear1"/>
    <dgm:cxn modelId="{34E0E899-F9E6-4F1C-B950-E9BC386A57AE}" srcId="{08009BF0-C387-4F8E-957D-EAE1FEEE567A}" destId="{FDBB5C0C-0EEC-49C5-AC1F-276C2485F836}" srcOrd="2" destOrd="0" parTransId="{7CAEBA68-E54B-4F65-B35D-DD1E2A9871D2}" sibTransId="{C4BD25B6-9F09-4947-B193-678A10E33284}"/>
    <dgm:cxn modelId="{BC497F03-70DF-45A2-AB6F-A0BCE259022E}" type="presParOf" srcId="{70C2F5B0-AE4A-4082-B8A6-DEA9F397082E}" destId="{66142CEC-71D8-4495-BEAC-F6735B19B785}" srcOrd="0" destOrd="0" presId="urn:microsoft.com/office/officeart/2005/8/layout/gear1"/>
    <dgm:cxn modelId="{6501CD90-508A-4325-A6DB-323E1E2882A0}" type="presParOf" srcId="{70C2F5B0-AE4A-4082-B8A6-DEA9F397082E}" destId="{10D75FA5-B055-4085-8BF2-6B05E432BC7B}" srcOrd="1" destOrd="0" presId="urn:microsoft.com/office/officeart/2005/8/layout/gear1"/>
    <dgm:cxn modelId="{49064E80-2ED4-4206-A943-A517653E591A}" type="presParOf" srcId="{70C2F5B0-AE4A-4082-B8A6-DEA9F397082E}" destId="{F506AE47-D83A-423D-ABD3-8E0CE97D112E}" srcOrd="2" destOrd="0" presId="urn:microsoft.com/office/officeart/2005/8/layout/gear1"/>
    <dgm:cxn modelId="{DE458C1A-3731-4CAE-ADE2-A1164197A2A0}" type="presParOf" srcId="{70C2F5B0-AE4A-4082-B8A6-DEA9F397082E}" destId="{F52DC4C5-4117-4F28-A268-B9289A12371C}" srcOrd="3" destOrd="0" presId="urn:microsoft.com/office/officeart/2005/8/layout/gear1"/>
    <dgm:cxn modelId="{75D5A266-8B02-4AA7-81C7-84A4D4C2918C}" type="presParOf" srcId="{70C2F5B0-AE4A-4082-B8A6-DEA9F397082E}" destId="{74B90CE6-D5C2-4768-92B6-3E47CD42B0E6}" srcOrd="4" destOrd="0" presId="urn:microsoft.com/office/officeart/2005/8/layout/gear1"/>
    <dgm:cxn modelId="{D4E001C5-BD1F-498A-9449-1A8968A1E9D8}" type="presParOf" srcId="{70C2F5B0-AE4A-4082-B8A6-DEA9F397082E}" destId="{84B417D4-48F8-4F79-B45E-507F49F66DD0}" srcOrd="5" destOrd="0" presId="urn:microsoft.com/office/officeart/2005/8/layout/gear1"/>
    <dgm:cxn modelId="{C75550B4-28D5-479B-88CC-C5D97F067CB9}" type="presParOf" srcId="{70C2F5B0-AE4A-4082-B8A6-DEA9F397082E}" destId="{9B6CA483-A719-4A28-B35B-3358C16651DB}" srcOrd="6" destOrd="0" presId="urn:microsoft.com/office/officeart/2005/8/layout/gear1"/>
    <dgm:cxn modelId="{9DB348C9-1440-4D6D-9897-C9A40D77529E}" type="presParOf" srcId="{70C2F5B0-AE4A-4082-B8A6-DEA9F397082E}" destId="{DFA2076C-84A4-416C-A814-43DE31BD06DD}" srcOrd="7" destOrd="0" presId="urn:microsoft.com/office/officeart/2005/8/layout/gear1"/>
    <dgm:cxn modelId="{56CE641E-49EA-4960-9B25-47D9D4C0B608}" type="presParOf" srcId="{70C2F5B0-AE4A-4082-B8A6-DEA9F397082E}" destId="{F02518EC-B78B-4AEF-A000-4C9E10AB0315}" srcOrd="8" destOrd="0" presId="urn:microsoft.com/office/officeart/2005/8/layout/gear1"/>
    <dgm:cxn modelId="{9919232C-9EA8-4E15-AC98-0D2E3CE0A4D1}" type="presParOf" srcId="{70C2F5B0-AE4A-4082-B8A6-DEA9F397082E}" destId="{94C828F9-9A54-48C7-B954-53B21EA83AD2}" srcOrd="9" destOrd="0" presId="urn:microsoft.com/office/officeart/2005/8/layout/gear1"/>
    <dgm:cxn modelId="{3CEBD1FB-6739-4F8A-A1E3-0CA5DBD14E88}" type="presParOf" srcId="{70C2F5B0-AE4A-4082-B8A6-DEA9F397082E}" destId="{F0CC3B4D-67DE-4382-8D53-6AFD32DA67AA}" srcOrd="10" destOrd="0" presId="urn:microsoft.com/office/officeart/2005/8/layout/gear1"/>
    <dgm:cxn modelId="{08C71FE2-50FA-47D7-B4CB-539250F0D175}" type="presParOf" srcId="{70C2F5B0-AE4A-4082-B8A6-DEA9F397082E}" destId="{05A87386-B170-4746-9685-037BB81519F1}" srcOrd="11" destOrd="0" presId="urn:microsoft.com/office/officeart/2005/8/layout/gear1"/>
    <dgm:cxn modelId="{6150B6AD-7702-4342-AD90-E78EDE115962}" type="presParOf" srcId="{70C2F5B0-AE4A-4082-B8A6-DEA9F397082E}" destId="{3B29DE4D-5BA1-4235-9224-37474790831D}" srcOrd="12" destOrd="0" presId="urn:microsoft.com/office/officeart/2005/8/layout/gear1"/>
  </dgm:cxnLst>
  <dgm:bg>
    <a:solidFill>
      <a:schemeClr val="bg2">
        <a:lumMod val="75000"/>
        <a:lumOff val="25000"/>
      </a:schemeClr>
    </a:solidFill>
  </dgm:bg>
  <dgm:whole/>
</dgm:dataModel>
</file>

<file path=ppt/diagrams/data3.xml><?xml version="1.0" encoding="utf-8"?>
<dgm:dataModel xmlns:dgm="http://schemas.openxmlformats.org/drawingml/2006/diagram" xmlns:a="http://schemas.openxmlformats.org/drawingml/2006/main">
  <dgm:ptLst>
    <dgm:pt modelId="{E3DD3FCD-83CF-4DC8-86BA-5BDEF76EA0C8}"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GB"/>
        </a:p>
      </dgm:t>
    </dgm:pt>
    <dgm:pt modelId="{3E742A3C-6049-48F5-85AC-66BF5A9F2A8F}">
      <dgm:prSet phldrT="[Text]"/>
      <dgm:spPr/>
      <dgm:t>
        <a:bodyPr/>
        <a:lstStyle/>
        <a:p>
          <a:r>
            <a:rPr lang="en-GB" dirty="0" err="1" smtClean="0">
              <a:solidFill>
                <a:schemeClr val="bg1"/>
              </a:solidFill>
            </a:rPr>
            <a:t>Kuki</a:t>
          </a:r>
          <a:endParaRPr lang="en-GB" dirty="0">
            <a:solidFill>
              <a:schemeClr val="bg1"/>
            </a:solidFill>
          </a:endParaRPr>
        </a:p>
      </dgm:t>
    </dgm:pt>
    <dgm:pt modelId="{A9ED9C1F-6D5C-45B9-9EC6-DD305755FF65}" type="parTrans" cxnId="{89BCB4B8-5113-44B4-B4A2-B3B05F84E664}">
      <dgm:prSet/>
      <dgm:spPr/>
      <dgm:t>
        <a:bodyPr/>
        <a:lstStyle/>
        <a:p>
          <a:endParaRPr lang="en-GB"/>
        </a:p>
      </dgm:t>
    </dgm:pt>
    <dgm:pt modelId="{9DCA7FB0-DAB4-4763-846D-588FE8A8B84D}" type="sibTrans" cxnId="{89BCB4B8-5113-44B4-B4A2-B3B05F84E664}">
      <dgm:prSet/>
      <dgm:spPr/>
      <dgm:t>
        <a:bodyPr/>
        <a:lstStyle/>
        <a:p>
          <a:endParaRPr lang="en-GB"/>
        </a:p>
      </dgm:t>
    </dgm:pt>
    <dgm:pt modelId="{E411B703-152D-41A9-BB0C-316999CF0213}">
      <dgm:prSet phldrT="[Text]"/>
      <dgm:spPr/>
      <dgm:t>
        <a:bodyPr/>
        <a:lstStyle/>
        <a:p>
          <a:r>
            <a:rPr lang="en-GB" dirty="0" smtClean="0">
              <a:solidFill>
                <a:schemeClr val="bg1"/>
              </a:solidFill>
            </a:rPr>
            <a:t>Naga</a:t>
          </a:r>
          <a:endParaRPr lang="en-GB" dirty="0">
            <a:solidFill>
              <a:schemeClr val="bg1"/>
            </a:solidFill>
          </a:endParaRPr>
        </a:p>
      </dgm:t>
    </dgm:pt>
    <dgm:pt modelId="{41548D32-885C-44E8-99A9-C2C6620DF49E}" type="parTrans" cxnId="{19573302-DD74-4EF5-A37C-5D9509AF2E64}">
      <dgm:prSet/>
      <dgm:spPr/>
      <dgm:t>
        <a:bodyPr/>
        <a:lstStyle/>
        <a:p>
          <a:endParaRPr lang="en-GB"/>
        </a:p>
      </dgm:t>
    </dgm:pt>
    <dgm:pt modelId="{A5668D86-5CF3-43B5-8B15-23D64B084925}" type="sibTrans" cxnId="{19573302-DD74-4EF5-A37C-5D9509AF2E64}">
      <dgm:prSet/>
      <dgm:spPr/>
      <dgm:t>
        <a:bodyPr/>
        <a:lstStyle/>
        <a:p>
          <a:endParaRPr lang="en-GB"/>
        </a:p>
      </dgm:t>
    </dgm:pt>
    <dgm:pt modelId="{C77D3D5C-88E4-4FA5-896D-FD833FC36C99}" type="pres">
      <dgm:prSet presAssocID="{E3DD3FCD-83CF-4DC8-86BA-5BDEF76EA0C8}" presName="compositeShape" presStyleCnt="0">
        <dgm:presLayoutVars>
          <dgm:chMax val="2"/>
          <dgm:dir/>
          <dgm:resizeHandles val="exact"/>
        </dgm:presLayoutVars>
      </dgm:prSet>
      <dgm:spPr/>
      <dgm:t>
        <a:bodyPr/>
        <a:lstStyle/>
        <a:p>
          <a:endParaRPr lang="en-GB"/>
        </a:p>
      </dgm:t>
    </dgm:pt>
    <dgm:pt modelId="{FA952FBB-BDC2-4B16-AAFE-A1F5FA23C19F}" type="pres">
      <dgm:prSet presAssocID="{E3DD3FCD-83CF-4DC8-86BA-5BDEF76EA0C8}" presName="ribbon" presStyleLbl="node1" presStyleIdx="0" presStyleCnt="1"/>
      <dgm:spPr/>
    </dgm:pt>
    <dgm:pt modelId="{493393A1-249C-4C37-BA14-B6EB1B9FC392}" type="pres">
      <dgm:prSet presAssocID="{E3DD3FCD-83CF-4DC8-86BA-5BDEF76EA0C8}" presName="leftArrowText" presStyleLbl="node1" presStyleIdx="0" presStyleCnt="1">
        <dgm:presLayoutVars>
          <dgm:chMax val="0"/>
          <dgm:bulletEnabled val="1"/>
        </dgm:presLayoutVars>
      </dgm:prSet>
      <dgm:spPr/>
      <dgm:t>
        <a:bodyPr/>
        <a:lstStyle/>
        <a:p>
          <a:endParaRPr lang="en-GB"/>
        </a:p>
      </dgm:t>
    </dgm:pt>
    <dgm:pt modelId="{F2B5B147-5AE3-40DA-9404-877C82B98AAE}" type="pres">
      <dgm:prSet presAssocID="{E3DD3FCD-83CF-4DC8-86BA-5BDEF76EA0C8}" presName="rightArrowText" presStyleLbl="node1" presStyleIdx="0" presStyleCnt="1">
        <dgm:presLayoutVars>
          <dgm:chMax val="0"/>
          <dgm:bulletEnabled val="1"/>
        </dgm:presLayoutVars>
      </dgm:prSet>
      <dgm:spPr/>
      <dgm:t>
        <a:bodyPr/>
        <a:lstStyle/>
        <a:p>
          <a:endParaRPr lang="en-GB"/>
        </a:p>
      </dgm:t>
    </dgm:pt>
  </dgm:ptLst>
  <dgm:cxnLst>
    <dgm:cxn modelId="{19573302-DD74-4EF5-A37C-5D9509AF2E64}" srcId="{E3DD3FCD-83CF-4DC8-86BA-5BDEF76EA0C8}" destId="{E411B703-152D-41A9-BB0C-316999CF0213}" srcOrd="1" destOrd="0" parTransId="{41548D32-885C-44E8-99A9-C2C6620DF49E}" sibTransId="{A5668D86-5CF3-43B5-8B15-23D64B084925}"/>
    <dgm:cxn modelId="{3789B28D-D161-4123-A747-658E7EC601E7}" type="presOf" srcId="{3E742A3C-6049-48F5-85AC-66BF5A9F2A8F}" destId="{493393A1-249C-4C37-BA14-B6EB1B9FC392}" srcOrd="0" destOrd="0" presId="urn:microsoft.com/office/officeart/2005/8/layout/arrow6"/>
    <dgm:cxn modelId="{C9702360-2746-4924-8C81-1B7C81D7591E}" type="presOf" srcId="{E3DD3FCD-83CF-4DC8-86BA-5BDEF76EA0C8}" destId="{C77D3D5C-88E4-4FA5-896D-FD833FC36C99}" srcOrd="0" destOrd="0" presId="urn:microsoft.com/office/officeart/2005/8/layout/arrow6"/>
    <dgm:cxn modelId="{018D626B-5755-40C3-A797-0DEBD3711AB6}" type="presOf" srcId="{E411B703-152D-41A9-BB0C-316999CF0213}" destId="{F2B5B147-5AE3-40DA-9404-877C82B98AAE}" srcOrd="0" destOrd="0" presId="urn:microsoft.com/office/officeart/2005/8/layout/arrow6"/>
    <dgm:cxn modelId="{89BCB4B8-5113-44B4-B4A2-B3B05F84E664}" srcId="{E3DD3FCD-83CF-4DC8-86BA-5BDEF76EA0C8}" destId="{3E742A3C-6049-48F5-85AC-66BF5A9F2A8F}" srcOrd="0" destOrd="0" parTransId="{A9ED9C1F-6D5C-45B9-9EC6-DD305755FF65}" sibTransId="{9DCA7FB0-DAB4-4763-846D-588FE8A8B84D}"/>
    <dgm:cxn modelId="{46D1A453-E8A2-4B65-9963-CD59AF4220B1}" type="presParOf" srcId="{C77D3D5C-88E4-4FA5-896D-FD833FC36C99}" destId="{FA952FBB-BDC2-4B16-AAFE-A1F5FA23C19F}" srcOrd="0" destOrd="0" presId="urn:microsoft.com/office/officeart/2005/8/layout/arrow6"/>
    <dgm:cxn modelId="{FCD6CB6A-5AE2-4E56-A1DA-6ED7CFC747A0}" type="presParOf" srcId="{C77D3D5C-88E4-4FA5-896D-FD833FC36C99}" destId="{493393A1-249C-4C37-BA14-B6EB1B9FC392}" srcOrd="1" destOrd="0" presId="urn:microsoft.com/office/officeart/2005/8/layout/arrow6"/>
    <dgm:cxn modelId="{366E1F62-23BF-4464-8F2E-C682C2B1A527}" type="presParOf" srcId="{C77D3D5C-88E4-4FA5-896D-FD833FC36C99}" destId="{F2B5B147-5AE3-40DA-9404-877C82B98AAE}" srcOrd="2" destOrd="0" presId="urn:microsoft.com/office/officeart/2005/8/layout/arrow6"/>
  </dgm:cxnLst>
  <dgm:bg/>
  <dgm:whole/>
</dgm:dataModel>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FCEC04-D3E3-48A1-B925-AEE5918BCD71}" type="datetimeFigureOut">
              <a:rPr lang="en-US" smtClean="0"/>
              <a:pPr/>
              <a:t>11/21/2015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D91A11-CCFE-4CAC-A35D-9255E6A4E159}"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6D91A11-CCFE-4CAC-A35D-9255E6A4E159}" type="slidenum">
              <a:rPr lang="en-GB" smtClean="0"/>
              <a:pPr/>
              <a:t>2</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6D91A11-CCFE-4CAC-A35D-9255E6A4E159}" type="slidenum">
              <a:rPr lang="en-GB" smtClean="0"/>
              <a:pPr/>
              <a:t>7</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6D91A11-CCFE-4CAC-A35D-9255E6A4E159}" type="slidenum">
              <a:rPr lang="en-GB" smtClean="0"/>
              <a:pPr/>
              <a:t>19</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6D91A11-CCFE-4CAC-A35D-9255E6A4E159}" type="slidenum">
              <a:rPr lang="en-GB" smtClean="0"/>
              <a:pPr/>
              <a:t>20</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6D91A11-CCFE-4CAC-A35D-9255E6A4E159}" type="slidenum">
              <a:rPr lang="en-GB" smtClean="0"/>
              <a:pPr/>
              <a:t>21</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6D91A11-CCFE-4CAC-A35D-9255E6A4E159}" type="slidenum">
              <a:rPr lang="en-GB" smtClean="0"/>
              <a:pPr/>
              <a:t>32</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2C84EE8F-2B9B-499F-B291-80EFFF153774}" type="datetimeFigureOut">
              <a:rPr lang="en-US" smtClean="0"/>
              <a:pPr/>
              <a:t>11/21/2015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8FF2400-654B-4A04-96C7-90206A4ED2C4}"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C84EE8F-2B9B-499F-B291-80EFFF153774}" type="datetimeFigureOut">
              <a:rPr lang="en-US" smtClean="0"/>
              <a:pPr/>
              <a:t>11/21/2015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8FF2400-654B-4A04-96C7-90206A4ED2C4}"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C84EE8F-2B9B-499F-B291-80EFFF153774}" type="datetimeFigureOut">
              <a:rPr lang="en-US" smtClean="0"/>
              <a:pPr/>
              <a:t>11/21/2015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8FF2400-654B-4A04-96C7-90206A4ED2C4}"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C84EE8F-2B9B-499F-B291-80EFFF153774}" type="datetimeFigureOut">
              <a:rPr lang="en-US" smtClean="0"/>
              <a:pPr/>
              <a:t>11/21/2015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8FF2400-654B-4A04-96C7-90206A4ED2C4}"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C84EE8F-2B9B-499F-B291-80EFFF153774}" type="datetimeFigureOut">
              <a:rPr lang="en-US" smtClean="0"/>
              <a:pPr/>
              <a:t>11/21/2015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8FF2400-654B-4A04-96C7-90206A4ED2C4}"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2C84EE8F-2B9B-499F-B291-80EFFF153774}" type="datetimeFigureOut">
              <a:rPr lang="en-US" smtClean="0"/>
              <a:pPr/>
              <a:t>11/21/2015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8FF2400-654B-4A04-96C7-90206A4ED2C4}"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2C84EE8F-2B9B-499F-B291-80EFFF153774}" type="datetimeFigureOut">
              <a:rPr lang="en-US" smtClean="0"/>
              <a:pPr/>
              <a:t>11/21/2015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8FF2400-654B-4A04-96C7-90206A4ED2C4}"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2C84EE8F-2B9B-499F-B291-80EFFF153774}" type="datetimeFigureOut">
              <a:rPr lang="en-US" smtClean="0"/>
              <a:pPr/>
              <a:t>11/21/2015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8FF2400-654B-4A04-96C7-90206A4ED2C4}"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84EE8F-2B9B-499F-B291-80EFFF153774}" type="datetimeFigureOut">
              <a:rPr lang="en-US" smtClean="0"/>
              <a:pPr/>
              <a:t>11/21/2015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8FF2400-654B-4A04-96C7-90206A4ED2C4}"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84EE8F-2B9B-499F-B291-80EFFF153774}" type="datetimeFigureOut">
              <a:rPr lang="en-US" smtClean="0"/>
              <a:pPr/>
              <a:t>11/21/2015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8FF2400-654B-4A04-96C7-90206A4ED2C4}"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84EE8F-2B9B-499F-B291-80EFFF153774}" type="datetimeFigureOut">
              <a:rPr lang="en-US" smtClean="0"/>
              <a:pPr/>
              <a:t>11/21/2015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8FF2400-654B-4A04-96C7-90206A4ED2C4}"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84EE8F-2B9B-499F-B291-80EFFF153774}" type="datetimeFigureOut">
              <a:rPr lang="en-US" smtClean="0"/>
              <a:pPr/>
              <a:t>11/21/2015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FF2400-654B-4A04-96C7-90206A4ED2C4}" type="slidenum">
              <a:rPr lang="en-GB" smtClean="0"/>
              <a:pPr/>
              <a:t>‹#›</a:t>
            </a:fld>
            <a:endParaRPr lang="en-GB"/>
          </a:p>
        </p:txBody>
      </p:sp>
    </p:spTree>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6.xml"/><Relationship Id="rId5" Type="http://schemas.openxmlformats.org/officeDocument/2006/relationships/image" Target="../media/image37.jpeg"/><Relationship Id="rId4" Type="http://schemas.openxmlformats.org/officeDocument/2006/relationships/image" Target="../media/image36.jpeg"/></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6.xml"/><Relationship Id="rId4" Type="http://schemas.openxmlformats.org/officeDocument/2006/relationships/image" Target="../media/image40.jpeg"/></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6.xml"/><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2" Type="http://schemas.openxmlformats.org/officeDocument/2006/relationships/image" Target="../media/image53.jpeg"/><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xml"/><Relationship Id="rId2" Type="http://schemas.openxmlformats.org/officeDocument/2006/relationships/image" Target="../media/image54.jpeg"/><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gif"/><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6.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8.jpe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8728" y="3857628"/>
            <a:ext cx="9858412" cy="1857388"/>
          </a:xfrm>
        </p:spPr>
        <p:txBody>
          <a:bodyPr>
            <a:noAutofit/>
          </a:bodyPr>
          <a:lstStyle/>
          <a:p>
            <a:pPr algn="l"/>
            <a:r>
              <a:rPr lang="en-GB" sz="3600" dirty="0" smtClean="0"/>
              <a:t>Internal Security in  India- Understanding 					   Insurgency in North East</a:t>
            </a:r>
            <a:endParaRPr lang="en-GB" sz="3600" dirty="0"/>
          </a:p>
        </p:txBody>
      </p:sp>
      <p:sp>
        <p:nvSpPr>
          <p:cNvPr id="3" name="Subtitle 2"/>
          <p:cNvSpPr>
            <a:spLocks noGrp="1"/>
          </p:cNvSpPr>
          <p:nvPr>
            <p:ph type="subTitle" idx="1"/>
          </p:nvPr>
        </p:nvSpPr>
        <p:spPr>
          <a:xfrm>
            <a:off x="-214315" y="5391200"/>
            <a:ext cx="4643439" cy="681006"/>
          </a:xfrm>
        </p:spPr>
        <p:txBody>
          <a:bodyPr vert="horz">
            <a:noAutofit/>
          </a:bodyPr>
          <a:lstStyle/>
          <a:p>
            <a:r>
              <a:rPr lang="en-GB" sz="4000" dirty="0" smtClean="0">
                <a:ln>
                  <a:solidFill>
                    <a:schemeClr val="accent1">
                      <a:lumMod val="40000"/>
                      <a:lumOff val="60000"/>
                    </a:schemeClr>
                  </a:solidFill>
                </a:ln>
                <a:solidFill>
                  <a:schemeClr val="tx1"/>
                </a:solidFill>
                <a:latin typeface="Edwardian Script ITC" pitchFamily="66" charset="0"/>
              </a:rPr>
              <a:t>Compiled by: Pratik Nayak</a:t>
            </a:r>
            <a:endParaRPr lang="en-GB" sz="4000" dirty="0">
              <a:ln>
                <a:solidFill>
                  <a:schemeClr val="accent1">
                    <a:lumMod val="40000"/>
                    <a:lumOff val="60000"/>
                  </a:schemeClr>
                </a:solidFill>
              </a:ln>
              <a:solidFill>
                <a:schemeClr val="tx1"/>
              </a:solidFill>
              <a:latin typeface="Edwardian Script ITC" pitchFamily="66" charset="0"/>
            </a:endParaRPr>
          </a:p>
        </p:txBody>
      </p:sp>
      <p:pic>
        <p:nvPicPr>
          <p:cNvPr id="6146" name="Picture 2" descr="D:\UPSC\Teaching\Internal Security\CoBRA_Commandos.jpg"/>
          <p:cNvPicPr>
            <a:picLocks noChangeAspect="1" noChangeArrowheads="1"/>
          </p:cNvPicPr>
          <p:nvPr/>
        </p:nvPicPr>
        <p:blipFill>
          <a:blip r:embed="rId2"/>
          <a:srcRect/>
          <a:stretch>
            <a:fillRect/>
          </a:stretch>
        </p:blipFill>
        <p:spPr bwMode="auto">
          <a:xfrm>
            <a:off x="214282" y="714356"/>
            <a:ext cx="4286280" cy="3600000"/>
          </a:xfrm>
          <a:prstGeom prst="rect">
            <a:avLst/>
          </a:prstGeom>
          <a:noFill/>
        </p:spPr>
      </p:pic>
      <p:pic>
        <p:nvPicPr>
          <p:cNvPr id="6147" name="Picture 3" descr="D:\UPSC\Teaching\Internal Security\police.jpg"/>
          <p:cNvPicPr>
            <a:picLocks noChangeAspect="1" noChangeArrowheads="1"/>
          </p:cNvPicPr>
          <p:nvPr/>
        </p:nvPicPr>
        <p:blipFill>
          <a:blip r:embed="rId3"/>
          <a:srcRect/>
          <a:stretch>
            <a:fillRect/>
          </a:stretch>
        </p:blipFill>
        <p:spPr bwMode="auto">
          <a:xfrm>
            <a:off x="4786314" y="686256"/>
            <a:ext cx="3999710" cy="3600000"/>
          </a:xfrm>
          <a:prstGeom prst="rect">
            <a:avLst/>
          </a:prstGeom>
          <a:noFill/>
        </p:spPr>
      </p:pic>
      <p:sp>
        <p:nvSpPr>
          <p:cNvPr id="7"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214338"/>
            <a:ext cx="4071966" cy="1143008"/>
          </a:xfrm>
        </p:spPr>
        <p:txBody>
          <a:bodyPr>
            <a:noAutofit/>
          </a:bodyPr>
          <a:lstStyle/>
          <a:p>
            <a:pPr algn="l"/>
            <a:r>
              <a:rPr lang="en-GB" sz="4400" dirty="0" smtClean="0"/>
              <a:t>North east</a:t>
            </a:r>
            <a:endParaRPr lang="en-GB" sz="4400" dirty="0"/>
          </a:p>
        </p:txBody>
      </p:sp>
      <p:sp>
        <p:nvSpPr>
          <p:cNvPr id="15" name="TextBox 14"/>
          <p:cNvSpPr txBox="1"/>
          <p:nvPr/>
        </p:nvSpPr>
        <p:spPr>
          <a:xfrm>
            <a:off x="0" y="3656858"/>
            <a:ext cx="8572560" cy="446276"/>
          </a:xfrm>
          <a:prstGeom prst="rect">
            <a:avLst/>
          </a:prstGeom>
          <a:noFill/>
        </p:spPr>
        <p:txBody>
          <a:bodyPr wrap="square" rtlCol="0">
            <a:spAutoFit/>
          </a:bodyPr>
          <a:lstStyle/>
          <a:p>
            <a:r>
              <a:rPr lang="en-GB" sz="2300" dirty="0" smtClean="0"/>
              <a:t>National-Concept of homeland </a:t>
            </a:r>
            <a:r>
              <a:rPr lang="en-GB" sz="2300" dirty="0" err="1" smtClean="0"/>
              <a:t>eg</a:t>
            </a:r>
            <a:r>
              <a:rPr lang="en-GB" sz="2300" dirty="0" smtClean="0"/>
              <a:t>. ULFA- Sovereign </a:t>
            </a:r>
            <a:r>
              <a:rPr lang="en-GB" sz="2300" dirty="0" err="1" smtClean="0"/>
              <a:t>Asom</a:t>
            </a:r>
            <a:endParaRPr lang="en-GB" sz="2300" dirty="0"/>
          </a:p>
        </p:txBody>
      </p:sp>
      <p:sp>
        <p:nvSpPr>
          <p:cNvPr id="16" name="TextBox 15"/>
          <p:cNvSpPr txBox="1"/>
          <p:nvPr/>
        </p:nvSpPr>
        <p:spPr>
          <a:xfrm>
            <a:off x="0" y="4371238"/>
            <a:ext cx="8929718" cy="800219"/>
          </a:xfrm>
          <a:prstGeom prst="rect">
            <a:avLst/>
          </a:prstGeom>
          <a:noFill/>
        </p:spPr>
        <p:txBody>
          <a:bodyPr wrap="square" rtlCol="0">
            <a:spAutoFit/>
          </a:bodyPr>
          <a:lstStyle/>
          <a:p>
            <a:r>
              <a:rPr lang="en-GB" sz="2300" dirty="0" smtClean="0"/>
              <a:t>Ethnic- Assertion of </a:t>
            </a:r>
            <a:r>
              <a:rPr lang="en-GB" sz="2300" u="sng" dirty="0" smtClean="0"/>
              <a:t>smaller tribal group</a:t>
            </a:r>
            <a:r>
              <a:rPr lang="en-GB" sz="2300" dirty="0" smtClean="0"/>
              <a:t> against outsiders/immigrants or dominant tribal group</a:t>
            </a:r>
            <a:endParaRPr lang="en-GB" sz="2300" dirty="0"/>
          </a:p>
        </p:txBody>
      </p:sp>
      <p:sp>
        <p:nvSpPr>
          <p:cNvPr id="17" name="TextBox 16"/>
          <p:cNvSpPr txBox="1"/>
          <p:nvPr/>
        </p:nvSpPr>
        <p:spPr>
          <a:xfrm>
            <a:off x="0" y="5299932"/>
            <a:ext cx="9144000" cy="800219"/>
          </a:xfrm>
          <a:prstGeom prst="rect">
            <a:avLst/>
          </a:prstGeom>
          <a:noFill/>
        </p:spPr>
        <p:txBody>
          <a:bodyPr wrap="square" rtlCol="0">
            <a:spAutoFit/>
          </a:bodyPr>
          <a:lstStyle/>
          <a:p>
            <a:r>
              <a:rPr lang="en-GB" sz="2300" dirty="0" smtClean="0"/>
              <a:t>Sub regional- Fighting to recognize sub regional aspiration, conflict with state government or autonomous councils</a:t>
            </a:r>
            <a:endParaRPr lang="en-GB" sz="2300" dirty="0"/>
          </a:p>
        </p:txBody>
      </p:sp>
      <p:sp>
        <p:nvSpPr>
          <p:cNvPr id="7" name="Rounded Rectangle 6"/>
          <p:cNvSpPr/>
          <p:nvPr/>
        </p:nvSpPr>
        <p:spPr>
          <a:xfrm>
            <a:off x="3143240" y="642918"/>
            <a:ext cx="1902030" cy="120778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8" name="Group 7"/>
          <p:cNvGrpSpPr/>
          <p:nvPr/>
        </p:nvGrpSpPr>
        <p:grpSpPr>
          <a:xfrm>
            <a:off x="3354577" y="500042"/>
            <a:ext cx="1902030" cy="1207789"/>
            <a:chOff x="2536041" y="739297"/>
            <a:chExt cx="1902030" cy="1207789"/>
          </a:xfrm>
        </p:grpSpPr>
        <p:sp>
          <p:nvSpPr>
            <p:cNvPr id="9" name="Rounded Rectangle 8"/>
            <p:cNvSpPr/>
            <p:nvPr/>
          </p:nvSpPr>
          <p:spPr>
            <a:xfrm>
              <a:off x="2536041" y="739297"/>
              <a:ext cx="1902030" cy="120778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Rounded Rectangle 5"/>
            <p:cNvSpPr/>
            <p:nvPr/>
          </p:nvSpPr>
          <p:spPr>
            <a:xfrm>
              <a:off x="2571416" y="774672"/>
              <a:ext cx="1831280" cy="11370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GB" sz="3000" kern="1200" dirty="0" smtClean="0"/>
                <a:t>Conflict</a:t>
              </a:r>
              <a:endParaRPr lang="en-GB" sz="3000" kern="1200" dirty="0"/>
            </a:p>
          </p:txBody>
        </p:sp>
      </p:grpSp>
      <p:sp>
        <p:nvSpPr>
          <p:cNvPr id="11" name="Straight Connector 3"/>
          <p:cNvSpPr/>
          <p:nvPr/>
        </p:nvSpPr>
        <p:spPr>
          <a:xfrm>
            <a:off x="4239956" y="1728032"/>
            <a:ext cx="2324704" cy="553173"/>
          </a:xfrm>
          <a:custGeom>
            <a:avLst/>
            <a:gdLst/>
            <a:ahLst/>
            <a:cxnLst/>
            <a:rect l="0" t="0" r="0" b="0"/>
            <a:pathLst>
              <a:path>
                <a:moveTo>
                  <a:pt x="0" y="0"/>
                </a:moveTo>
                <a:lnTo>
                  <a:pt x="0" y="376971"/>
                </a:lnTo>
                <a:lnTo>
                  <a:pt x="2324704" y="376971"/>
                </a:lnTo>
                <a:lnTo>
                  <a:pt x="2324704" y="55317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Straight Connector 4"/>
          <p:cNvSpPr/>
          <p:nvPr/>
        </p:nvSpPr>
        <p:spPr>
          <a:xfrm>
            <a:off x="1928794" y="1728032"/>
            <a:ext cx="2311161" cy="536470"/>
          </a:xfrm>
          <a:custGeom>
            <a:avLst/>
            <a:gdLst/>
            <a:ahLst/>
            <a:cxnLst/>
            <a:rect l="0" t="0" r="0" b="0"/>
            <a:pathLst>
              <a:path>
                <a:moveTo>
                  <a:pt x="2311161" y="0"/>
                </a:moveTo>
                <a:lnTo>
                  <a:pt x="2311161" y="360268"/>
                </a:lnTo>
                <a:lnTo>
                  <a:pt x="0" y="360268"/>
                </a:lnTo>
                <a:lnTo>
                  <a:pt x="0" y="53647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3" name="Rounded Rectangle 12"/>
          <p:cNvSpPr/>
          <p:nvPr/>
        </p:nvSpPr>
        <p:spPr>
          <a:xfrm>
            <a:off x="1145953" y="2585288"/>
            <a:ext cx="1902030" cy="120778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8" name="Group 17"/>
          <p:cNvGrpSpPr/>
          <p:nvPr/>
        </p:nvGrpSpPr>
        <p:grpSpPr>
          <a:xfrm>
            <a:off x="1357290" y="2442412"/>
            <a:ext cx="1902030" cy="1207789"/>
            <a:chOff x="224879" y="2483557"/>
            <a:chExt cx="1902030" cy="1207789"/>
          </a:xfrm>
        </p:grpSpPr>
        <p:sp>
          <p:nvSpPr>
            <p:cNvPr id="19" name="Rounded Rectangle 18"/>
            <p:cNvSpPr/>
            <p:nvPr/>
          </p:nvSpPr>
          <p:spPr>
            <a:xfrm>
              <a:off x="224879" y="2483557"/>
              <a:ext cx="1902030" cy="120778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0" name="Rounded Rectangle 5"/>
            <p:cNvSpPr/>
            <p:nvPr/>
          </p:nvSpPr>
          <p:spPr>
            <a:xfrm>
              <a:off x="260254" y="2518932"/>
              <a:ext cx="1831280" cy="11370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GB" sz="3000" kern="1200" dirty="0" smtClean="0"/>
                <a:t>National</a:t>
              </a:r>
              <a:endParaRPr lang="en-GB" sz="3000" kern="1200" dirty="0"/>
            </a:p>
          </p:txBody>
        </p:sp>
      </p:grpSp>
      <p:sp>
        <p:nvSpPr>
          <p:cNvPr id="21" name="Straight Connector 3"/>
          <p:cNvSpPr/>
          <p:nvPr/>
        </p:nvSpPr>
        <p:spPr>
          <a:xfrm>
            <a:off x="4194808" y="2161447"/>
            <a:ext cx="91440" cy="553173"/>
          </a:xfrm>
          <a:custGeom>
            <a:avLst/>
            <a:gdLst/>
            <a:ahLst/>
            <a:cxnLst/>
            <a:rect l="0" t="0" r="0" b="0"/>
            <a:pathLst>
              <a:path>
                <a:moveTo>
                  <a:pt x="45720" y="0"/>
                </a:moveTo>
                <a:lnTo>
                  <a:pt x="45720" y="55317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2" name="Rounded Rectangle 21"/>
          <p:cNvSpPr/>
          <p:nvPr/>
        </p:nvSpPr>
        <p:spPr>
          <a:xfrm>
            <a:off x="3515316" y="2520508"/>
            <a:ext cx="1902030" cy="120778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23" name="Group 22"/>
          <p:cNvGrpSpPr/>
          <p:nvPr/>
        </p:nvGrpSpPr>
        <p:grpSpPr>
          <a:xfrm>
            <a:off x="3726653" y="2377631"/>
            <a:ext cx="1902030" cy="1207789"/>
            <a:chOff x="2536041" y="2500260"/>
            <a:chExt cx="1902030" cy="1207789"/>
          </a:xfrm>
        </p:grpSpPr>
        <p:sp>
          <p:nvSpPr>
            <p:cNvPr id="24" name="Rounded Rectangle 23"/>
            <p:cNvSpPr/>
            <p:nvPr/>
          </p:nvSpPr>
          <p:spPr>
            <a:xfrm>
              <a:off x="2536041" y="2500260"/>
              <a:ext cx="1902030" cy="120778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 name="Rounded Rectangle 5"/>
            <p:cNvSpPr/>
            <p:nvPr/>
          </p:nvSpPr>
          <p:spPr>
            <a:xfrm>
              <a:off x="2571416" y="2535635"/>
              <a:ext cx="1831280" cy="11370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GB" sz="3000" kern="1200" dirty="0" smtClean="0"/>
                <a:t>Ethnic </a:t>
              </a:r>
              <a:endParaRPr lang="en-GB" sz="3000" kern="1200" dirty="0"/>
            </a:p>
          </p:txBody>
        </p:sp>
      </p:grpSp>
      <p:sp>
        <p:nvSpPr>
          <p:cNvPr id="26" name="Rounded Rectangle 25"/>
          <p:cNvSpPr/>
          <p:nvPr/>
        </p:nvSpPr>
        <p:spPr>
          <a:xfrm>
            <a:off x="5816219" y="2591946"/>
            <a:ext cx="1902030" cy="120778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27" name="Group 26"/>
          <p:cNvGrpSpPr/>
          <p:nvPr/>
        </p:nvGrpSpPr>
        <p:grpSpPr>
          <a:xfrm>
            <a:off x="6027556" y="2449069"/>
            <a:ext cx="1902030" cy="1207789"/>
            <a:chOff x="4860745" y="2500260"/>
            <a:chExt cx="1902030" cy="1207789"/>
          </a:xfrm>
        </p:grpSpPr>
        <p:sp>
          <p:nvSpPr>
            <p:cNvPr id="28" name="Rounded Rectangle 27"/>
            <p:cNvSpPr/>
            <p:nvPr/>
          </p:nvSpPr>
          <p:spPr>
            <a:xfrm>
              <a:off x="4860745" y="2500260"/>
              <a:ext cx="1902030" cy="120778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Rounded Rectangle 5"/>
            <p:cNvSpPr/>
            <p:nvPr/>
          </p:nvSpPr>
          <p:spPr>
            <a:xfrm>
              <a:off x="4896120" y="2535635"/>
              <a:ext cx="1831280" cy="11370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GB" sz="3000" kern="1200" dirty="0" smtClean="0"/>
                <a:t>Sub regional</a:t>
              </a:r>
              <a:endParaRPr lang="en-GB" sz="3000" kern="1200" dirty="0"/>
            </a:p>
          </p:txBody>
        </p:sp>
      </p:grpSp>
      <p:sp>
        <p:nvSpPr>
          <p:cNvPr id="31"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linds(horizontal)">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par>
                                <p:cTn id="21" presetID="3" presetClass="entr" presetSubtype="1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par>
                                <p:cTn id="24" presetID="3" presetClass="entr" presetSubtype="1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linds(horizontal)">
                                      <p:cBhvr>
                                        <p:cTn id="26" dur="500"/>
                                        <p:tgtEl>
                                          <p:spTgt spid="18"/>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linds(horizont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par>
                                <p:cTn id="35" presetID="3" presetClass="entr" presetSubtype="1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blinds(horizontal)">
                                      <p:cBhvr>
                                        <p:cTn id="37" dur="500"/>
                                        <p:tgtEl>
                                          <p:spTgt spid="26"/>
                                        </p:tgtEl>
                                      </p:cBhvr>
                                    </p:animEffect>
                                  </p:childTnLst>
                                </p:cTn>
                              </p:par>
                              <p:par>
                                <p:cTn id="38" presetID="3" presetClass="entr" presetSubtype="1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blinds(horizontal)">
                                      <p:cBhvr>
                                        <p:cTn id="40" dur="500"/>
                                        <p:tgtEl>
                                          <p:spTgt spid="27"/>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linds(horizontal)">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blinds(horizontal)">
                                      <p:cBhvr>
                                        <p:cTn id="48" dur="500"/>
                                        <p:tgtEl>
                                          <p:spTgt spid="22"/>
                                        </p:tgtEl>
                                      </p:cBhvr>
                                    </p:animEffect>
                                  </p:childTnLst>
                                </p:cTn>
                              </p:par>
                              <p:par>
                                <p:cTn id="49" presetID="3" presetClass="entr" presetSubtype="1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blinds(horizontal)">
                                      <p:cBhvr>
                                        <p:cTn id="51" dur="500"/>
                                        <p:tgtEl>
                                          <p:spTgt spid="23"/>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blinds(horizontal)">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214338"/>
            <a:ext cx="3643338" cy="1143008"/>
          </a:xfrm>
        </p:spPr>
        <p:txBody>
          <a:bodyPr>
            <a:noAutofit/>
          </a:bodyPr>
          <a:lstStyle/>
          <a:p>
            <a:pPr algn="l"/>
            <a:r>
              <a:rPr lang="en-GB" sz="4400" dirty="0" smtClean="0"/>
              <a:t>North east</a:t>
            </a:r>
            <a:endParaRPr lang="en-GB" sz="4400" dirty="0"/>
          </a:p>
        </p:txBody>
      </p:sp>
      <p:sp>
        <p:nvSpPr>
          <p:cNvPr id="14" name="Rectangle 13"/>
          <p:cNvSpPr/>
          <p:nvPr/>
        </p:nvSpPr>
        <p:spPr>
          <a:xfrm>
            <a:off x="-32" y="4929198"/>
            <a:ext cx="9501190" cy="1154162"/>
          </a:xfrm>
          <a:prstGeom prst="rect">
            <a:avLst/>
          </a:prstGeom>
        </p:spPr>
        <p:txBody>
          <a:bodyPr wrap="square">
            <a:spAutoFit/>
          </a:bodyPr>
          <a:lstStyle/>
          <a:p>
            <a:r>
              <a:rPr lang="en-GB" sz="2300" dirty="0" smtClean="0"/>
              <a:t>Coordination issues between the different states of northeast, </a:t>
            </a:r>
          </a:p>
          <a:p>
            <a:r>
              <a:rPr lang="en-GB" sz="2300" dirty="0" smtClean="0"/>
              <a:t>Even between central government and state government  and central government and foreign government</a:t>
            </a:r>
            <a:endParaRPr lang="en-GB" sz="2300" dirty="0"/>
          </a:p>
        </p:txBody>
      </p:sp>
      <p:sp>
        <p:nvSpPr>
          <p:cNvPr id="15" name="TextBox 14"/>
          <p:cNvSpPr txBox="1"/>
          <p:nvPr/>
        </p:nvSpPr>
        <p:spPr>
          <a:xfrm>
            <a:off x="0" y="714356"/>
            <a:ext cx="8929718" cy="800219"/>
          </a:xfrm>
          <a:prstGeom prst="rect">
            <a:avLst/>
          </a:prstGeom>
          <a:noFill/>
        </p:spPr>
        <p:txBody>
          <a:bodyPr wrap="square" rtlCol="0">
            <a:spAutoFit/>
          </a:bodyPr>
          <a:lstStyle/>
          <a:p>
            <a:r>
              <a:rPr lang="en-GB" sz="2300" dirty="0" smtClean="0"/>
              <a:t>Started with the </a:t>
            </a:r>
            <a:r>
              <a:rPr lang="en-GB" sz="2300" u="sng" dirty="0" smtClean="0"/>
              <a:t>Naga</a:t>
            </a:r>
            <a:r>
              <a:rPr lang="en-GB" sz="2300" dirty="0" smtClean="0"/>
              <a:t> insurgency in 1947, once upon a time  </a:t>
            </a:r>
            <a:r>
              <a:rPr lang="en-GB" sz="2300" u="sng" dirty="0" smtClean="0"/>
              <a:t>more than 120 </a:t>
            </a:r>
            <a:r>
              <a:rPr lang="en-GB" sz="2300" dirty="0" smtClean="0"/>
              <a:t>groups were operating</a:t>
            </a:r>
            <a:endParaRPr lang="en-GB" sz="2300" dirty="0"/>
          </a:p>
        </p:txBody>
      </p:sp>
      <p:sp>
        <p:nvSpPr>
          <p:cNvPr id="16" name="TextBox 15"/>
          <p:cNvSpPr txBox="1"/>
          <p:nvPr/>
        </p:nvSpPr>
        <p:spPr>
          <a:xfrm>
            <a:off x="-32" y="1571612"/>
            <a:ext cx="8786842" cy="800219"/>
          </a:xfrm>
          <a:prstGeom prst="rect">
            <a:avLst/>
          </a:prstGeom>
          <a:noFill/>
        </p:spPr>
        <p:txBody>
          <a:bodyPr wrap="square" rtlCol="0">
            <a:spAutoFit/>
          </a:bodyPr>
          <a:lstStyle/>
          <a:p>
            <a:r>
              <a:rPr lang="en-GB" sz="2300" dirty="0" smtClean="0"/>
              <a:t>They were nothing but the </a:t>
            </a:r>
            <a:r>
              <a:rPr lang="en-GB" sz="2300" b="1" dirty="0" smtClean="0"/>
              <a:t>reflection of </a:t>
            </a:r>
            <a:r>
              <a:rPr lang="en-GB" sz="2300" b="1" dirty="0" err="1" smtClean="0"/>
              <a:t>soical</a:t>
            </a:r>
            <a:r>
              <a:rPr lang="en-GB" sz="2300" b="1" dirty="0" smtClean="0"/>
              <a:t>, cultural, political  economic </a:t>
            </a:r>
            <a:r>
              <a:rPr lang="en-GB" sz="2300" dirty="0" smtClean="0"/>
              <a:t>setting</a:t>
            </a:r>
            <a:endParaRPr lang="en-GB" sz="2300" dirty="0"/>
          </a:p>
        </p:txBody>
      </p:sp>
      <p:sp>
        <p:nvSpPr>
          <p:cNvPr id="9" name="Rectangle 8"/>
          <p:cNvSpPr/>
          <p:nvPr/>
        </p:nvSpPr>
        <p:spPr>
          <a:xfrm>
            <a:off x="-32" y="3846474"/>
            <a:ext cx="9144032" cy="1154162"/>
          </a:xfrm>
          <a:prstGeom prst="rect">
            <a:avLst/>
          </a:prstGeom>
        </p:spPr>
        <p:txBody>
          <a:bodyPr wrap="square">
            <a:spAutoFit/>
          </a:bodyPr>
          <a:lstStyle/>
          <a:p>
            <a:r>
              <a:rPr lang="en-GB" sz="2300" dirty="0" smtClean="0"/>
              <a:t>In past few years, India has taken help of neighbouring countries in its counter-insurgency efforts against the insurgent groups</a:t>
            </a:r>
            <a:endParaRPr lang="en-GB" sz="2300" dirty="0"/>
          </a:p>
        </p:txBody>
      </p:sp>
      <p:sp>
        <p:nvSpPr>
          <p:cNvPr id="10" name="Rectangle 9"/>
          <p:cNvSpPr/>
          <p:nvPr/>
        </p:nvSpPr>
        <p:spPr>
          <a:xfrm>
            <a:off x="0" y="2714620"/>
            <a:ext cx="8929718" cy="446276"/>
          </a:xfrm>
          <a:prstGeom prst="rect">
            <a:avLst/>
          </a:prstGeom>
        </p:spPr>
        <p:txBody>
          <a:bodyPr wrap="square">
            <a:spAutoFit/>
          </a:bodyPr>
          <a:lstStyle/>
          <a:p>
            <a:r>
              <a:rPr lang="en-GB" sz="2300" b="1" dirty="0" smtClean="0"/>
              <a:t>Q. What is India doing?</a:t>
            </a:r>
            <a:endParaRPr lang="en-GB" sz="2300" b="1" dirty="0"/>
          </a:p>
        </p:txBody>
      </p:sp>
      <p:sp>
        <p:nvSpPr>
          <p:cNvPr id="11" name="Rectangle 10"/>
          <p:cNvSpPr/>
          <p:nvPr/>
        </p:nvSpPr>
        <p:spPr>
          <a:xfrm>
            <a:off x="-32" y="3268476"/>
            <a:ext cx="6389891" cy="446276"/>
          </a:xfrm>
          <a:prstGeom prst="rect">
            <a:avLst/>
          </a:prstGeom>
        </p:spPr>
        <p:txBody>
          <a:bodyPr wrap="none">
            <a:spAutoFit/>
          </a:bodyPr>
          <a:lstStyle/>
          <a:p>
            <a:r>
              <a:rPr lang="en-GB" sz="2300" dirty="0" smtClean="0"/>
              <a:t>Problem-groups operate across the borders</a:t>
            </a:r>
            <a:endParaRPr lang="en-GB" sz="2300" dirty="0"/>
          </a:p>
        </p:txBody>
      </p:sp>
      <p:pic>
        <p:nvPicPr>
          <p:cNvPr id="2050" name="Picture 2" descr="D:\UPSC\Teaching\IR\Bhutan\tshering tobgay-modi.jpg"/>
          <p:cNvPicPr>
            <a:picLocks noChangeAspect="1" noChangeArrowheads="1"/>
          </p:cNvPicPr>
          <p:nvPr/>
        </p:nvPicPr>
        <p:blipFill>
          <a:blip r:embed="rId2"/>
          <a:srcRect/>
          <a:stretch>
            <a:fillRect/>
          </a:stretch>
        </p:blipFill>
        <p:spPr bwMode="auto">
          <a:xfrm>
            <a:off x="5572132" y="-24"/>
            <a:ext cx="3324301" cy="2979327"/>
          </a:xfrm>
          <a:prstGeom prst="rect">
            <a:avLst/>
          </a:prstGeom>
          <a:noFill/>
        </p:spPr>
      </p:pic>
      <p:sp>
        <p:nvSpPr>
          <p:cNvPr id="13"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blinds(horizontal)">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2050"/>
                                        </p:tgtEl>
                                        <p:attrNameLst>
                                          <p:attrName>style.visibility</p:attrName>
                                        </p:attrNameLst>
                                      </p:cBhvr>
                                      <p:to>
                                        <p:strVal val="visible"/>
                                      </p:to>
                                    </p:set>
                                    <p:animEffect transition="in" filter="blinds(horizontal)">
                                      <p:cBhvr>
                                        <p:cTn id="30" dur="500"/>
                                        <p:tgtEl>
                                          <p:spTgt spid="2050"/>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xit" presetSubtype="10" fill="hold" nodeType="clickEffect">
                                  <p:stCondLst>
                                    <p:cond delay="0"/>
                                  </p:stCondLst>
                                  <p:childTnLst>
                                    <p:animEffect transition="out" filter="blinds(horizontal)">
                                      <p:cBhvr>
                                        <p:cTn id="34" dur="500"/>
                                        <p:tgtEl>
                                          <p:spTgt spid="2050"/>
                                        </p:tgtEl>
                                      </p:cBhvr>
                                    </p:animEffect>
                                    <p:set>
                                      <p:cBhvr>
                                        <p:cTn id="35" dur="1" fill="hold">
                                          <p:stCondLst>
                                            <p:cond delay="499"/>
                                          </p:stCondLst>
                                        </p:cTn>
                                        <p:tgtEl>
                                          <p:spTgt spid="205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linds(horizontal)">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9"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285776"/>
            <a:ext cx="8686800" cy="1399032"/>
          </a:xfrm>
        </p:spPr>
        <p:txBody>
          <a:bodyPr/>
          <a:lstStyle/>
          <a:p>
            <a:pPr algn="l"/>
            <a:r>
              <a:rPr lang="en-GB" dirty="0" smtClean="0"/>
              <a:t>Reasons leading to insurgency</a:t>
            </a:r>
            <a:endParaRPr lang="en-GB" dirty="0"/>
          </a:p>
        </p:txBody>
      </p:sp>
      <p:sp>
        <p:nvSpPr>
          <p:cNvPr id="3" name="TextBox 2"/>
          <p:cNvSpPr txBox="1"/>
          <p:nvPr/>
        </p:nvSpPr>
        <p:spPr>
          <a:xfrm>
            <a:off x="71470" y="842831"/>
            <a:ext cx="9144000" cy="800219"/>
          </a:xfrm>
          <a:prstGeom prst="rect">
            <a:avLst/>
          </a:prstGeom>
          <a:noFill/>
        </p:spPr>
        <p:txBody>
          <a:bodyPr wrap="square" rtlCol="0">
            <a:spAutoFit/>
          </a:bodyPr>
          <a:lstStyle/>
          <a:p>
            <a:r>
              <a:rPr lang="en-GB" sz="2300" dirty="0" smtClean="0"/>
              <a:t>Neglect by the government, sense of apathy, feeling of alienation</a:t>
            </a:r>
            <a:endParaRPr lang="en-GB" sz="2300" dirty="0"/>
          </a:p>
        </p:txBody>
      </p:sp>
      <p:sp>
        <p:nvSpPr>
          <p:cNvPr id="4" name="TextBox 3"/>
          <p:cNvSpPr txBox="1"/>
          <p:nvPr/>
        </p:nvSpPr>
        <p:spPr>
          <a:xfrm>
            <a:off x="71406" y="1285860"/>
            <a:ext cx="8501122" cy="446276"/>
          </a:xfrm>
          <a:prstGeom prst="rect">
            <a:avLst/>
          </a:prstGeom>
          <a:noFill/>
        </p:spPr>
        <p:txBody>
          <a:bodyPr wrap="square" rtlCol="0">
            <a:spAutoFit/>
          </a:bodyPr>
          <a:lstStyle/>
          <a:p>
            <a:r>
              <a:rPr lang="en-GB" sz="2300" dirty="0" smtClean="0"/>
              <a:t>Identity crisis- struggling to get their identity established</a:t>
            </a:r>
            <a:endParaRPr lang="en-GB" sz="2300" dirty="0"/>
          </a:p>
        </p:txBody>
      </p:sp>
      <p:sp>
        <p:nvSpPr>
          <p:cNvPr id="5" name="Rectangle 4"/>
          <p:cNvSpPr/>
          <p:nvPr/>
        </p:nvSpPr>
        <p:spPr>
          <a:xfrm>
            <a:off x="71470" y="1714488"/>
            <a:ext cx="9144000" cy="800219"/>
          </a:xfrm>
          <a:prstGeom prst="rect">
            <a:avLst/>
          </a:prstGeom>
        </p:spPr>
        <p:txBody>
          <a:bodyPr wrap="square">
            <a:spAutoFit/>
          </a:bodyPr>
          <a:lstStyle/>
          <a:p>
            <a:r>
              <a:rPr lang="en-GB" sz="2300" dirty="0" err="1" smtClean="0"/>
              <a:t>Eg.Complexities</a:t>
            </a:r>
            <a:r>
              <a:rPr lang="en-GB" sz="2300" dirty="0" smtClean="0"/>
              <a:t> in the relationships between Assamese and non-Assamese</a:t>
            </a:r>
            <a:endParaRPr lang="en-GB" sz="2300" dirty="0"/>
          </a:p>
        </p:txBody>
      </p:sp>
      <p:sp>
        <p:nvSpPr>
          <p:cNvPr id="6" name="Rectangle 5"/>
          <p:cNvSpPr/>
          <p:nvPr/>
        </p:nvSpPr>
        <p:spPr>
          <a:xfrm>
            <a:off x="857224" y="2843095"/>
            <a:ext cx="7929618" cy="800219"/>
          </a:xfrm>
          <a:prstGeom prst="rect">
            <a:avLst/>
          </a:prstGeom>
        </p:spPr>
        <p:txBody>
          <a:bodyPr wrap="square">
            <a:spAutoFit/>
          </a:bodyPr>
          <a:lstStyle/>
          <a:p>
            <a:r>
              <a:rPr lang="en-GB" sz="2300" dirty="0" smtClean="0"/>
              <a:t>Changes in the </a:t>
            </a:r>
            <a:r>
              <a:rPr lang="en-GB" sz="2300" u="sng" dirty="0" smtClean="0"/>
              <a:t>demographic pattern </a:t>
            </a:r>
            <a:r>
              <a:rPr lang="en-GB" sz="2300" dirty="0" smtClean="0"/>
              <a:t>caused by the influx of people from across the borders</a:t>
            </a:r>
            <a:endParaRPr lang="en-GB" sz="2300" dirty="0"/>
          </a:p>
        </p:txBody>
      </p:sp>
      <p:sp>
        <p:nvSpPr>
          <p:cNvPr id="7" name="Rectangle 6"/>
          <p:cNvSpPr/>
          <p:nvPr/>
        </p:nvSpPr>
        <p:spPr>
          <a:xfrm>
            <a:off x="857224" y="3628913"/>
            <a:ext cx="7929586" cy="800219"/>
          </a:xfrm>
          <a:prstGeom prst="rect">
            <a:avLst/>
          </a:prstGeom>
        </p:spPr>
        <p:txBody>
          <a:bodyPr wrap="square">
            <a:spAutoFit/>
          </a:bodyPr>
          <a:lstStyle/>
          <a:p>
            <a:r>
              <a:rPr lang="en-GB" sz="2300" dirty="0" smtClean="0"/>
              <a:t>Support received by our tribal insurgent groups from their co-tribes in Myanmar territory</a:t>
            </a:r>
            <a:endParaRPr lang="en-GB" sz="2300" dirty="0"/>
          </a:p>
        </p:txBody>
      </p:sp>
      <p:sp>
        <p:nvSpPr>
          <p:cNvPr id="10" name="Rectangle 9"/>
          <p:cNvSpPr/>
          <p:nvPr/>
        </p:nvSpPr>
        <p:spPr>
          <a:xfrm>
            <a:off x="71406" y="5429264"/>
            <a:ext cx="9072594" cy="800219"/>
          </a:xfrm>
          <a:prstGeom prst="rect">
            <a:avLst/>
          </a:prstGeom>
        </p:spPr>
        <p:txBody>
          <a:bodyPr wrap="square">
            <a:spAutoFit/>
          </a:bodyPr>
          <a:lstStyle/>
          <a:p>
            <a:r>
              <a:rPr lang="en-GB" sz="2300" dirty="0" smtClean="0"/>
              <a:t>Only +</a:t>
            </a:r>
            <a:r>
              <a:rPr lang="en-GB" sz="2300" dirty="0" err="1" smtClean="0"/>
              <a:t>ve</a:t>
            </a:r>
            <a:r>
              <a:rPr lang="en-GB" sz="2300" dirty="0" smtClean="0"/>
              <a:t> </a:t>
            </a:r>
            <a:r>
              <a:rPr lang="en-GB" sz="2300" dirty="0" smtClean="0">
                <a:sym typeface="Wingdings" pitchFamily="2" charset="2"/>
              </a:rPr>
              <a:t></a:t>
            </a:r>
            <a:r>
              <a:rPr lang="en-GB" sz="2300" u="sng" dirty="0" smtClean="0"/>
              <a:t>no involvement </a:t>
            </a:r>
            <a:r>
              <a:rPr lang="en-GB" sz="2300" dirty="0" smtClean="0"/>
              <a:t>of foreign mercenaries in our territory like it has been in J&amp;K</a:t>
            </a:r>
            <a:endParaRPr lang="en-GB" sz="2300" dirty="0"/>
          </a:p>
        </p:txBody>
      </p:sp>
      <p:sp>
        <p:nvSpPr>
          <p:cNvPr id="11" name="TextBox 10"/>
          <p:cNvSpPr txBox="1"/>
          <p:nvPr/>
        </p:nvSpPr>
        <p:spPr>
          <a:xfrm>
            <a:off x="71406" y="2482658"/>
            <a:ext cx="5929354" cy="446276"/>
          </a:xfrm>
          <a:prstGeom prst="rect">
            <a:avLst/>
          </a:prstGeom>
          <a:noFill/>
        </p:spPr>
        <p:txBody>
          <a:bodyPr wrap="square" rtlCol="0">
            <a:spAutoFit/>
          </a:bodyPr>
          <a:lstStyle/>
          <a:p>
            <a:r>
              <a:rPr lang="en-GB" sz="2300" dirty="0" smtClean="0"/>
              <a:t>Porous International Border</a:t>
            </a:r>
            <a:endParaRPr lang="en-GB" sz="2300" dirty="0"/>
          </a:p>
        </p:txBody>
      </p:sp>
      <p:sp>
        <p:nvSpPr>
          <p:cNvPr id="12" name="TextBox 11"/>
          <p:cNvSpPr txBox="1"/>
          <p:nvPr/>
        </p:nvSpPr>
        <p:spPr>
          <a:xfrm>
            <a:off x="71406" y="4411484"/>
            <a:ext cx="7858180" cy="446276"/>
          </a:xfrm>
          <a:prstGeom prst="rect">
            <a:avLst/>
          </a:prstGeom>
          <a:noFill/>
        </p:spPr>
        <p:txBody>
          <a:bodyPr wrap="square" rtlCol="0">
            <a:spAutoFit/>
          </a:bodyPr>
          <a:lstStyle/>
          <a:p>
            <a:r>
              <a:rPr lang="en-GB" sz="2300" dirty="0" smtClean="0"/>
              <a:t>Political Mobilisation by local leaders</a:t>
            </a:r>
            <a:endParaRPr lang="en-GB" sz="2300" dirty="0"/>
          </a:p>
        </p:txBody>
      </p:sp>
      <p:sp>
        <p:nvSpPr>
          <p:cNvPr id="13" name="TextBox 12"/>
          <p:cNvSpPr txBox="1"/>
          <p:nvPr/>
        </p:nvSpPr>
        <p:spPr>
          <a:xfrm>
            <a:off x="71406" y="4911550"/>
            <a:ext cx="7643866" cy="446276"/>
          </a:xfrm>
          <a:prstGeom prst="rect">
            <a:avLst/>
          </a:prstGeom>
          <a:noFill/>
        </p:spPr>
        <p:txBody>
          <a:bodyPr wrap="square" rtlCol="0">
            <a:spAutoFit/>
          </a:bodyPr>
          <a:lstStyle/>
          <a:p>
            <a:r>
              <a:rPr lang="en-GB" sz="2300" dirty="0" smtClean="0"/>
              <a:t>Lack of Infrastructure and hard terrain to tackle</a:t>
            </a:r>
            <a:endParaRPr lang="en-GB" sz="2300" dirty="0"/>
          </a:p>
        </p:txBody>
      </p:sp>
      <p:sp>
        <p:nvSpPr>
          <p:cNvPr id="15"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linds(horizontal)">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linds(horizontal)">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10" grpId="0"/>
      <p:bldP spid="11"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71462"/>
            <a:ext cx="8501122" cy="857232"/>
          </a:xfrm>
        </p:spPr>
        <p:txBody>
          <a:bodyPr>
            <a:noAutofit/>
          </a:bodyPr>
          <a:lstStyle/>
          <a:p>
            <a:pPr algn="l"/>
            <a:r>
              <a:rPr lang="en-GB" sz="4400" dirty="0" smtClean="0"/>
              <a:t>Major </a:t>
            </a:r>
            <a:r>
              <a:rPr lang="en-GB" sz="4800" dirty="0" smtClean="0"/>
              <a:t>Insurgents</a:t>
            </a:r>
            <a:r>
              <a:rPr lang="en-GB" sz="4400" dirty="0" smtClean="0"/>
              <a:t> groups</a:t>
            </a:r>
            <a:endParaRPr lang="en-GB" sz="4400" dirty="0"/>
          </a:p>
        </p:txBody>
      </p:sp>
      <p:pic>
        <p:nvPicPr>
          <p:cNvPr id="3074" name="Picture 2"/>
          <p:cNvPicPr>
            <a:picLocks noChangeAspect="1" noChangeArrowheads="1"/>
          </p:cNvPicPr>
          <p:nvPr/>
        </p:nvPicPr>
        <p:blipFill>
          <a:blip r:embed="rId2"/>
          <a:srcRect/>
          <a:stretch>
            <a:fillRect/>
          </a:stretch>
        </p:blipFill>
        <p:spPr bwMode="auto">
          <a:xfrm>
            <a:off x="357195" y="857232"/>
            <a:ext cx="5286375" cy="131445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285720" y="4000504"/>
            <a:ext cx="5334000" cy="2638425"/>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304808" y="2500306"/>
            <a:ext cx="5410200" cy="1019175"/>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4000496" y="1838327"/>
            <a:ext cx="5200650" cy="1876425"/>
          </a:xfrm>
          <a:prstGeom prst="rect">
            <a:avLst/>
          </a:prstGeom>
          <a:noFill/>
          <a:ln w="9525">
            <a:noFill/>
            <a:miter lim="800000"/>
            <a:headEnd/>
            <a:tailEnd/>
          </a:ln>
          <a:effectLst/>
        </p:spPr>
      </p:pic>
      <p:sp>
        <p:nvSpPr>
          <p:cNvPr id="8"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linds(horizontal)">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blinds(horizontal)">
                                      <p:cBhvr>
                                        <p:cTn id="12" dur="500"/>
                                        <p:tgtEl>
                                          <p:spTgt spid="307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75"/>
                                        </p:tgtEl>
                                        <p:attrNameLst>
                                          <p:attrName>style.visibility</p:attrName>
                                        </p:attrNameLst>
                                      </p:cBhvr>
                                      <p:to>
                                        <p:strVal val="visible"/>
                                      </p:to>
                                    </p:set>
                                    <p:animEffect transition="in" filter="blinds(horizontal)">
                                      <p:cBhvr>
                                        <p:cTn id="17" dur="500"/>
                                        <p:tgtEl>
                                          <p:spTgt spid="307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nodeType="clickEffect">
                                  <p:stCondLst>
                                    <p:cond delay="0"/>
                                  </p:stCondLst>
                                  <p:childTnLst>
                                    <p:animEffect transition="out" filter="blinds(horizontal)">
                                      <p:cBhvr>
                                        <p:cTn id="21" dur="500"/>
                                        <p:tgtEl>
                                          <p:spTgt spid="3074"/>
                                        </p:tgtEl>
                                      </p:cBhvr>
                                    </p:animEffect>
                                    <p:set>
                                      <p:cBhvr>
                                        <p:cTn id="22" dur="1" fill="hold">
                                          <p:stCondLst>
                                            <p:cond delay="499"/>
                                          </p:stCondLst>
                                        </p:cTn>
                                        <p:tgtEl>
                                          <p:spTgt spid="3074"/>
                                        </p:tgtEl>
                                        <p:attrNameLst>
                                          <p:attrName>style.visibility</p:attrName>
                                        </p:attrNameLst>
                                      </p:cBhvr>
                                      <p:to>
                                        <p:strVal val="hidden"/>
                                      </p:to>
                                    </p:set>
                                  </p:childTnLst>
                                </p:cTn>
                              </p:par>
                              <p:par>
                                <p:cTn id="23" presetID="3" presetClass="exit" presetSubtype="10" fill="hold" nodeType="withEffect">
                                  <p:stCondLst>
                                    <p:cond delay="0"/>
                                  </p:stCondLst>
                                  <p:childTnLst>
                                    <p:animEffect transition="out" filter="blinds(horizontal)">
                                      <p:cBhvr>
                                        <p:cTn id="24" dur="500"/>
                                        <p:tgtEl>
                                          <p:spTgt spid="3076"/>
                                        </p:tgtEl>
                                      </p:cBhvr>
                                    </p:animEffect>
                                    <p:set>
                                      <p:cBhvr>
                                        <p:cTn id="25" dur="1" fill="hold">
                                          <p:stCondLst>
                                            <p:cond delay="499"/>
                                          </p:stCondLst>
                                        </p:cTn>
                                        <p:tgtEl>
                                          <p:spTgt spid="307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077"/>
                                        </p:tgtEl>
                                        <p:attrNameLst>
                                          <p:attrName>style.visibility</p:attrName>
                                        </p:attrNameLst>
                                      </p:cBhvr>
                                      <p:to>
                                        <p:strVal val="visible"/>
                                      </p:to>
                                    </p:set>
                                    <p:animEffect transition="in" filter="blinds(horizontal)">
                                      <p:cBhvr>
                                        <p:cTn id="30"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71462"/>
            <a:ext cx="8501122" cy="857232"/>
          </a:xfrm>
        </p:spPr>
        <p:txBody>
          <a:bodyPr>
            <a:noAutofit/>
          </a:bodyPr>
          <a:lstStyle/>
          <a:p>
            <a:pPr algn="l"/>
            <a:r>
              <a:rPr lang="en-GB" sz="4400" dirty="0" smtClean="0"/>
              <a:t>Northeast</a:t>
            </a:r>
            <a:endParaRPr lang="en-GB" sz="4400" dirty="0"/>
          </a:p>
        </p:txBody>
      </p:sp>
      <p:sp>
        <p:nvSpPr>
          <p:cNvPr id="7" name="TextBox 6"/>
          <p:cNvSpPr txBox="1"/>
          <p:nvPr/>
        </p:nvSpPr>
        <p:spPr>
          <a:xfrm>
            <a:off x="71406" y="785794"/>
            <a:ext cx="4288353" cy="446276"/>
          </a:xfrm>
          <a:prstGeom prst="rect">
            <a:avLst/>
          </a:prstGeom>
          <a:noFill/>
        </p:spPr>
        <p:txBody>
          <a:bodyPr wrap="none" rtlCol="0">
            <a:spAutoFit/>
          </a:bodyPr>
          <a:lstStyle/>
          <a:p>
            <a:r>
              <a:rPr lang="en-GB" sz="2300" dirty="0" smtClean="0"/>
              <a:t>Insurgency in Different States</a:t>
            </a:r>
            <a:endParaRPr lang="en-GB" sz="2300" dirty="0"/>
          </a:p>
        </p:txBody>
      </p:sp>
      <p:sp>
        <p:nvSpPr>
          <p:cNvPr id="8" name="TextBox 7"/>
          <p:cNvSpPr txBox="1"/>
          <p:nvPr/>
        </p:nvSpPr>
        <p:spPr>
          <a:xfrm>
            <a:off x="71438" y="1339650"/>
            <a:ext cx="2428860" cy="446276"/>
          </a:xfrm>
          <a:prstGeom prst="rect">
            <a:avLst/>
          </a:prstGeom>
          <a:noFill/>
        </p:spPr>
        <p:txBody>
          <a:bodyPr wrap="square" rtlCol="0">
            <a:spAutoFit/>
          </a:bodyPr>
          <a:lstStyle/>
          <a:p>
            <a:r>
              <a:rPr lang="en-GB" sz="2300" dirty="0" smtClean="0"/>
              <a:t>1. Nagaland</a:t>
            </a:r>
            <a:endParaRPr lang="en-GB" sz="2300" dirty="0"/>
          </a:p>
        </p:txBody>
      </p:sp>
      <p:sp>
        <p:nvSpPr>
          <p:cNvPr id="9" name="TextBox 8"/>
          <p:cNvSpPr txBox="1"/>
          <p:nvPr/>
        </p:nvSpPr>
        <p:spPr>
          <a:xfrm>
            <a:off x="71406" y="2036382"/>
            <a:ext cx="5143504" cy="446276"/>
          </a:xfrm>
          <a:prstGeom prst="rect">
            <a:avLst/>
          </a:prstGeom>
          <a:noFill/>
        </p:spPr>
        <p:txBody>
          <a:bodyPr wrap="square" rtlCol="0">
            <a:spAutoFit/>
          </a:bodyPr>
          <a:lstStyle/>
          <a:p>
            <a:r>
              <a:rPr lang="en-GB" sz="2300" dirty="0" smtClean="0"/>
              <a:t>2. Assam</a:t>
            </a:r>
            <a:endParaRPr lang="en-GB" sz="2300" dirty="0"/>
          </a:p>
        </p:txBody>
      </p:sp>
      <p:sp>
        <p:nvSpPr>
          <p:cNvPr id="10" name="TextBox 9"/>
          <p:cNvSpPr txBox="1"/>
          <p:nvPr/>
        </p:nvSpPr>
        <p:spPr>
          <a:xfrm>
            <a:off x="71406" y="2768410"/>
            <a:ext cx="5143504" cy="446276"/>
          </a:xfrm>
          <a:prstGeom prst="rect">
            <a:avLst/>
          </a:prstGeom>
          <a:noFill/>
        </p:spPr>
        <p:txBody>
          <a:bodyPr wrap="square" rtlCol="0">
            <a:spAutoFit/>
          </a:bodyPr>
          <a:lstStyle/>
          <a:p>
            <a:r>
              <a:rPr lang="en-GB" sz="2300" dirty="0" smtClean="0"/>
              <a:t>3.Manipur</a:t>
            </a:r>
            <a:endParaRPr lang="en-GB" sz="2300" dirty="0"/>
          </a:p>
        </p:txBody>
      </p:sp>
      <p:sp>
        <p:nvSpPr>
          <p:cNvPr id="12" name="TextBox 11"/>
          <p:cNvSpPr txBox="1"/>
          <p:nvPr/>
        </p:nvSpPr>
        <p:spPr>
          <a:xfrm>
            <a:off x="71406" y="3786190"/>
            <a:ext cx="2214578" cy="446276"/>
          </a:xfrm>
          <a:prstGeom prst="rect">
            <a:avLst/>
          </a:prstGeom>
          <a:noFill/>
        </p:spPr>
        <p:txBody>
          <a:bodyPr wrap="square" rtlCol="0">
            <a:spAutoFit/>
          </a:bodyPr>
          <a:lstStyle/>
          <a:p>
            <a:r>
              <a:rPr lang="en-GB" sz="2300" dirty="0" smtClean="0"/>
              <a:t>4.Mizoram</a:t>
            </a:r>
            <a:endParaRPr lang="en-GB" sz="2300" dirty="0"/>
          </a:p>
        </p:txBody>
      </p:sp>
      <p:sp>
        <p:nvSpPr>
          <p:cNvPr id="13" name="TextBox 12"/>
          <p:cNvSpPr txBox="1"/>
          <p:nvPr/>
        </p:nvSpPr>
        <p:spPr>
          <a:xfrm>
            <a:off x="1928826" y="1339650"/>
            <a:ext cx="2428860" cy="446276"/>
          </a:xfrm>
          <a:prstGeom prst="rect">
            <a:avLst/>
          </a:prstGeom>
          <a:noFill/>
        </p:spPr>
        <p:txBody>
          <a:bodyPr wrap="square" rtlCol="0">
            <a:spAutoFit/>
          </a:bodyPr>
          <a:lstStyle/>
          <a:p>
            <a:r>
              <a:rPr lang="en-GB" sz="2300" dirty="0" smtClean="0">
                <a:sym typeface="Wingdings" pitchFamily="2" charset="2"/>
              </a:rPr>
              <a:t></a:t>
            </a:r>
            <a:r>
              <a:rPr lang="en-GB" sz="2300" dirty="0" smtClean="0"/>
              <a:t>Insurgency</a:t>
            </a:r>
            <a:endParaRPr lang="en-GB" sz="2300" dirty="0"/>
          </a:p>
        </p:txBody>
      </p:sp>
      <p:sp>
        <p:nvSpPr>
          <p:cNvPr id="14" name="TextBox 13"/>
          <p:cNvSpPr txBox="1"/>
          <p:nvPr/>
        </p:nvSpPr>
        <p:spPr>
          <a:xfrm>
            <a:off x="1357322" y="2054030"/>
            <a:ext cx="6429388" cy="446276"/>
          </a:xfrm>
          <a:prstGeom prst="rect">
            <a:avLst/>
          </a:prstGeom>
          <a:noFill/>
        </p:spPr>
        <p:txBody>
          <a:bodyPr wrap="square" rtlCol="0">
            <a:spAutoFit/>
          </a:bodyPr>
          <a:lstStyle/>
          <a:p>
            <a:r>
              <a:rPr lang="en-GB" sz="2300" dirty="0" smtClean="0">
                <a:sym typeface="Wingdings" pitchFamily="2" charset="2"/>
              </a:rPr>
              <a:t></a:t>
            </a:r>
            <a:r>
              <a:rPr lang="en-GB" sz="2300" dirty="0" smtClean="0"/>
              <a:t>Insurgency &amp; Autonomy Demand</a:t>
            </a:r>
            <a:endParaRPr lang="en-GB" sz="2300" dirty="0"/>
          </a:p>
        </p:txBody>
      </p:sp>
      <p:sp>
        <p:nvSpPr>
          <p:cNvPr id="15" name="TextBox 14"/>
          <p:cNvSpPr txBox="1"/>
          <p:nvPr/>
        </p:nvSpPr>
        <p:spPr>
          <a:xfrm>
            <a:off x="1643074" y="2714620"/>
            <a:ext cx="7500926" cy="800219"/>
          </a:xfrm>
          <a:prstGeom prst="rect">
            <a:avLst/>
          </a:prstGeom>
          <a:noFill/>
        </p:spPr>
        <p:txBody>
          <a:bodyPr wrap="square" rtlCol="0">
            <a:spAutoFit/>
          </a:bodyPr>
          <a:lstStyle/>
          <a:p>
            <a:r>
              <a:rPr lang="en-GB" sz="2300" dirty="0" smtClean="0">
                <a:sym typeface="Wingdings" pitchFamily="2" charset="2"/>
              </a:rPr>
              <a:t></a:t>
            </a:r>
            <a:r>
              <a:rPr lang="en-GB" sz="2300" dirty="0" smtClean="0"/>
              <a:t>Insurgency</a:t>
            </a:r>
            <a:r>
              <a:rPr lang="en-GB" sz="2300" dirty="0" smtClean="0">
                <a:sym typeface="Wingdings" pitchFamily="2" charset="2"/>
              </a:rPr>
              <a:t></a:t>
            </a:r>
            <a:r>
              <a:rPr lang="en-GB" sz="2300" dirty="0" smtClean="0"/>
              <a:t> Secessionist Demand</a:t>
            </a:r>
          </a:p>
          <a:p>
            <a:r>
              <a:rPr lang="en-GB" sz="2300" dirty="0" smtClean="0"/>
              <a:t>,Autonomy Demand</a:t>
            </a:r>
            <a:endParaRPr lang="en-GB" sz="2300" dirty="0"/>
          </a:p>
        </p:txBody>
      </p:sp>
      <p:sp>
        <p:nvSpPr>
          <p:cNvPr id="16" name="TextBox 15"/>
          <p:cNvSpPr txBox="1"/>
          <p:nvPr/>
        </p:nvSpPr>
        <p:spPr>
          <a:xfrm>
            <a:off x="1643106" y="3771789"/>
            <a:ext cx="7500926" cy="800219"/>
          </a:xfrm>
          <a:prstGeom prst="rect">
            <a:avLst/>
          </a:prstGeom>
          <a:noFill/>
        </p:spPr>
        <p:txBody>
          <a:bodyPr wrap="square" rtlCol="0">
            <a:spAutoFit/>
          </a:bodyPr>
          <a:lstStyle/>
          <a:p>
            <a:r>
              <a:rPr lang="en-GB" sz="2300" dirty="0" smtClean="0">
                <a:sym typeface="Wingdings" pitchFamily="2" charset="2"/>
              </a:rPr>
              <a:t> Insurgency  Secessionist Demand Later on Pacified</a:t>
            </a:r>
            <a:endParaRPr lang="en-GB" sz="2300" dirty="0"/>
          </a:p>
        </p:txBody>
      </p:sp>
      <p:sp>
        <p:nvSpPr>
          <p:cNvPr id="18"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214338"/>
            <a:ext cx="3643338" cy="1214446"/>
          </a:xfrm>
        </p:spPr>
        <p:txBody>
          <a:bodyPr/>
          <a:lstStyle/>
          <a:p>
            <a:pPr algn="l"/>
            <a:r>
              <a:rPr lang="en-GB" dirty="0" smtClean="0"/>
              <a:t>Nagaland</a:t>
            </a:r>
            <a:endParaRPr lang="en-GB" dirty="0"/>
          </a:p>
        </p:txBody>
      </p:sp>
      <p:sp>
        <p:nvSpPr>
          <p:cNvPr id="3" name="TextBox 2"/>
          <p:cNvSpPr txBox="1"/>
          <p:nvPr/>
        </p:nvSpPr>
        <p:spPr>
          <a:xfrm>
            <a:off x="214282" y="785794"/>
            <a:ext cx="5929354" cy="446276"/>
          </a:xfrm>
          <a:prstGeom prst="rect">
            <a:avLst/>
          </a:prstGeom>
          <a:noFill/>
        </p:spPr>
        <p:txBody>
          <a:bodyPr wrap="square" rtlCol="0">
            <a:spAutoFit/>
          </a:bodyPr>
          <a:lstStyle/>
          <a:p>
            <a:r>
              <a:rPr lang="en-GB" sz="2300" dirty="0" err="1" smtClean="0"/>
              <a:t>Epi</a:t>
            </a:r>
            <a:r>
              <a:rPr lang="en-GB" sz="2300" dirty="0" smtClean="0"/>
              <a:t> centre of Insurgency</a:t>
            </a:r>
            <a:endParaRPr lang="en-GB" sz="2300" dirty="0"/>
          </a:p>
        </p:txBody>
      </p:sp>
      <p:sp>
        <p:nvSpPr>
          <p:cNvPr id="4" name="TextBox 3"/>
          <p:cNvSpPr txBox="1"/>
          <p:nvPr/>
        </p:nvSpPr>
        <p:spPr>
          <a:xfrm>
            <a:off x="214346" y="1285860"/>
            <a:ext cx="8929654" cy="800219"/>
          </a:xfrm>
          <a:prstGeom prst="rect">
            <a:avLst/>
          </a:prstGeom>
          <a:noFill/>
        </p:spPr>
        <p:txBody>
          <a:bodyPr wrap="square" rtlCol="0">
            <a:spAutoFit/>
          </a:bodyPr>
          <a:lstStyle/>
          <a:p>
            <a:r>
              <a:rPr lang="en-GB" sz="2300" dirty="0" smtClean="0"/>
              <a:t>Rebelled against the </a:t>
            </a:r>
            <a:r>
              <a:rPr lang="en-GB" sz="2300" dirty="0" err="1" smtClean="0"/>
              <a:t>Britishers</a:t>
            </a:r>
            <a:r>
              <a:rPr lang="en-GB" sz="2300" dirty="0" smtClean="0"/>
              <a:t>, </a:t>
            </a:r>
            <a:r>
              <a:rPr lang="en-GB" sz="2300" dirty="0" err="1" smtClean="0"/>
              <a:t>demanding</a:t>
            </a:r>
            <a:r>
              <a:rPr lang="en-GB" sz="2300" dirty="0" err="1" smtClean="0">
                <a:sym typeface="Wingdings" pitchFamily="2" charset="2"/>
              </a:rPr>
              <a:t></a:t>
            </a:r>
            <a:r>
              <a:rPr lang="en-GB" sz="2300" dirty="0" err="1" smtClean="0"/>
              <a:t>should</a:t>
            </a:r>
            <a:r>
              <a:rPr lang="en-GB" sz="2300" dirty="0" smtClean="0"/>
              <a:t> not be made part of British India</a:t>
            </a:r>
            <a:endParaRPr lang="en-GB" sz="2300" dirty="0"/>
          </a:p>
        </p:txBody>
      </p:sp>
      <p:sp>
        <p:nvSpPr>
          <p:cNvPr id="5" name="Rectangle 4"/>
          <p:cNvSpPr/>
          <p:nvPr/>
        </p:nvSpPr>
        <p:spPr>
          <a:xfrm>
            <a:off x="214282" y="2143116"/>
            <a:ext cx="8929718" cy="800219"/>
          </a:xfrm>
          <a:prstGeom prst="rect">
            <a:avLst/>
          </a:prstGeom>
        </p:spPr>
        <p:txBody>
          <a:bodyPr wrap="square">
            <a:spAutoFit/>
          </a:bodyPr>
          <a:lstStyle/>
          <a:p>
            <a:r>
              <a:rPr lang="en-GB" sz="2300" dirty="0" smtClean="0"/>
              <a:t>Roots in 1918 </a:t>
            </a:r>
            <a:r>
              <a:rPr lang="en-GB" sz="2300" dirty="0" smtClean="0">
                <a:sym typeface="Wingdings" pitchFamily="2" charset="2"/>
              </a:rPr>
              <a:t></a:t>
            </a:r>
            <a:r>
              <a:rPr lang="en-GB" sz="2300" dirty="0" smtClean="0"/>
              <a:t>formation of the Naga Club by 20 members of the Naga French Labour Corp</a:t>
            </a:r>
            <a:r>
              <a:rPr lang="en-GB" sz="2300" dirty="0" smtClean="0">
                <a:sym typeface="Wingdings" pitchFamily="2" charset="2"/>
              </a:rPr>
              <a:t> Served in WW-I</a:t>
            </a:r>
            <a:endParaRPr lang="en-GB" sz="2300" dirty="0"/>
          </a:p>
        </p:txBody>
      </p:sp>
      <p:sp>
        <p:nvSpPr>
          <p:cNvPr id="7" name="TextBox 6"/>
          <p:cNvSpPr txBox="1"/>
          <p:nvPr/>
        </p:nvSpPr>
        <p:spPr>
          <a:xfrm>
            <a:off x="214282" y="3857628"/>
            <a:ext cx="8929718" cy="800219"/>
          </a:xfrm>
          <a:prstGeom prst="rect">
            <a:avLst/>
          </a:prstGeom>
          <a:noFill/>
        </p:spPr>
        <p:txBody>
          <a:bodyPr wrap="square" rtlCol="0">
            <a:spAutoFit/>
          </a:bodyPr>
          <a:lstStyle/>
          <a:p>
            <a:r>
              <a:rPr lang="en-GB" sz="2300" dirty="0" smtClean="0"/>
              <a:t>All tribes were included at that time- </a:t>
            </a:r>
            <a:r>
              <a:rPr lang="en-GB" sz="2300" b="1" dirty="0" err="1" smtClean="0"/>
              <a:t>Angami</a:t>
            </a:r>
            <a:r>
              <a:rPr lang="en-GB" sz="2300" dirty="0" smtClean="0"/>
              <a:t>, </a:t>
            </a:r>
            <a:r>
              <a:rPr lang="en-GB" sz="2300" dirty="0" err="1" smtClean="0"/>
              <a:t>Ao</a:t>
            </a:r>
            <a:r>
              <a:rPr lang="en-GB" sz="2300" dirty="0" smtClean="0"/>
              <a:t>, </a:t>
            </a:r>
            <a:r>
              <a:rPr lang="en-GB" sz="2300" dirty="0" err="1" smtClean="0"/>
              <a:t>Konyak</a:t>
            </a:r>
            <a:r>
              <a:rPr lang="en-GB" sz="2300" dirty="0" smtClean="0"/>
              <a:t>, </a:t>
            </a:r>
            <a:r>
              <a:rPr lang="en-GB" sz="2300" dirty="0" err="1" smtClean="0"/>
              <a:t>Lotha</a:t>
            </a:r>
            <a:r>
              <a:rPr lang="en-GB" sz="2300" dirty="0" smtClean="0"/>
              <a:t>, </a:t>
            </a:r>
            <a:r>
              <a:rPr lang="en-GB" sz="2300" dirty="0" err="1" smtClean="0"/>
              <a:t>Rengma</a:t>
            </a:r>
            <a:r>
              <a:rPr lang="en-GB" sz="2300" dirty="0" smtClean="0"/>
              <a:t>, </a:t>
            </a:r>
            <a:r>
              <a:rPr lang="en-GB" sz="2300" dirty="0" err="1" smtClean="0"/>
              <a:t>Sema</a:t>
            </a:r>
            <a:r>
              <a:rPr lang="en-GB" sz="2300" dirty="0" smtClean="0"/>
              <a:t>, </a:t>
            </a:r>
            <a:r>
              <a:rPr lang="en-GB" sz="2300" dirty="0" err="1" smtClean="0"/>
              <a:t>Yimchunger</a:t>
            </a:r>
            <a:r>
              <a:rPr lang="en-GB" sz="2300" dirty="0" smtClean="0"/>
              <a:t> etc</a:t>
            </a:r>
            <a:endParaRPr lang="en-GB" sz="2300" dirty="0"/>
          </a:p>
        </p:txBody>
      </p:sp>
      <p:sp>
        <p:nvSpPr>
          <p:cNvPr id="8" name="Rectangle 7"/>
          <p:cNvSpPr/>
          <p:nvPr/>
        </p:nvSpPr>
        <p:spPr>
          <a:xfrm>
            <a:off x="214282" y="4786322"/>
            <a:ext cx="8215370" cy="800219"/>
          </a:xfrm>
          <a:prstGeom prst="rect">
            <a:avLst/>
          </a:prstGeom>
        </p:spPr>
        <p:txBody>
          <a:bodyPr wrap="square">
            <a:spAutoFit/>
          </a:bodyPr>
          <a:lstStyle/>
          <a:p>
            <a:r>
              <a:rPr lang="en-GB" sz="2300" dirty="0" smtClean="0"/>
              <a:t>Submitted a memorandum to the Simon Commission in 1929</a:t>
            </a:r>
            <a:endParaRPr lang="en-GB" sz="2300" dirty="0"/>
          </a:p>
        </p:txBody>
      </p:sp>
      <p:sp>
        <p:nvSpPr>
          <p:cNvPr id="9" name="Rectangle 8"/>
          <p:cNvSpPr/>
          <p:nvPr/>
        </p:nvSpPr>
        <p:spPr>
          <a:xfrm>
            <a:off x="214282" y="5429264"/>
            <a:ext cx="8929718" cy="800219"/>
          </a:xfrm>
          <a:prstGeom prst="rect">
            <a:avLst/>
          </a:prstGeom>
        </p:spPr>
        <p:txBody>
          <a:bodyPr wrap="square">
            <a:spAutoFit/>
          </a:bodyPr>
          <a:lstStyle/>
          <a:p>
            <a:r>
              <a:rPr lang="en-GB" sz="2300" dirty="0" smtClean="0"/>
              <a:t>People of Naga areas and that of mainland India had </a:t>
            </a:r>
            <a:r>
              <a:rPr lang="en-GB" sz="2300" b="1" u="sng" dirty="0" smtClean="0"/>
              <a:t>nothing in common</a:t>
            </a:r>
            <a:endParaRPr lang="en-GB" sz="2300" dirty="0"/>
          </a:p>
        </p:txBody>
      </p:sp>
      <p:pic>
        <p:nvPicPr>
          <p:cNvPr id="9218" name="Picture 2" descr="D:\UPSC\Teaching\Internal Security\North east\north-east-map-21.jpg"/>
          <p:cNvPicPr>
            <a:picLocks noChangeAspect="1" noChangeArrowheads="1"/>
          </p:cNvPicPr>
          <p:nvPr/>
        </p:nvPicPr>
        <p:blipFill>
          <a:blip r:embed="rId2"/>
          <a:srcRect l="28437" b="15032"/>
          <a:stretch>
            <a:fillRect/>
          </a:stretch>
        </p:blipFill>
        <p:spPr bwMode="auto">
          <a:xfrm>
            <a:off x="3476644" y="1714488"/>
            <a:ext cx="5453074" cy="5033977"/>
          </a:xfrm>
          <a:prstGeom prst="rect">
            <a:avLst/>
          </a:prstGeom>
          <a:noFill/>
        </p:spPr>
      </p:pic>
      <p:sp>
        <p:nvSpPr>
          <p:cNvPr id="11" name="Freeform 10"/>
          <p:cNvSpPr/>
          <p:nvPr/>
        </p:nvSpPr>
        <p:spPr>
          <a:xfrm>
            <a:off x="6422763" y="3253984"/>
            <a:ext cx="1349964" cy="1255594"/>
          </a:xfrm>
          <a:custGeom>
            <a:avLst/>
            <a:gdLst>
              <a:gd name="connsiteX0" fmla="*/ 7140 w 1349964"/>
              <a:gd name="connsiteY0" fmla="*/ 1050878 h 1255594"/>
              <a:gd name="connsiteX1" fmla="*/ 34436 w 1349964"/>
              <a:gd name="connsiteY1" fmla="*/ 1009934 h 1255594"/>
              <a:gd name="connsiteX2" fmla="*/ 102674 w 1349964"/>
              <a:gd name="connsiteY2" fmla="*/ 900752 h 1255594"/>
              <a:gd name="connsiteX3" fmla="*/ 157265 w 1349964"/>
              <a:gd name="connsiteY3" fmla="*/ 887104 h 1255594"/>
              <a:gd name="connsiteX4" fmla="*/ 321039 w 1349964"/>
              <a:gd name="connsiteY4" fmla="*/ 873457 h 1255594"/>
              <a:gd name="connsiteX5" fmla="*/ 361982 w 1349964"/>
              <a:gd name="connsiteY5" fmla="*/ 736979 h 1255594"/>
              <a:gd name="connsiteX6" fmla="*/ 375630 w 1349964"/>
              <a:gd name="connsiteY6" fmla="*/ 627797 h 1255594"/>
              <a:gd name="connsiteX7" fmla="*/ 457516 w 1349964"/>
              <a:gd name="connsiteY7" fmla="*/ 586854 h 1255594"/>
              <a:gd name="connsiteX8" fmla="*/ 484812 w 1349964"/>
              <a:gd name="connsiteY8" fmla="*/ 545910 h 1255594"/>
              <a:gd name="connsiteX9" fmla="*/ 525755 w 1349964"/>
              <a:gd name="connsiteY9" fmla="*/ 504967 h 1255594"/>
              <a:gd name="connsiteX10" fmla="*/ 566698 w 1349964"/>
              <a:gd name="connsiteY10" fmla="*/ 423080 h 1255594"/>
              <a:gd name="connsiteX11" fmla="*/ 662233 w 1349964"/>
              <a:gd name="connsiteY11" fmla="*/ 368489 h 1255594"/>
              <a:gd name="connsiteX12" fmla="*/ 703176 w 1349964"/>
              <a:gd name="connsiteY12" fmla="*/ 341194 h 1255594"/>
              <a:gd name="connsiteX13" fmla="*/ 771415 w 1349964"/>
              <a:gd name="connsiteY13" fmla="*/ 259307 h 1255594"/>
              <a:gd name="connsiteX14" fmla="*/ 853301 w 1349964"/>
              <a:gd name="connsiteY14" fmla="*/ 204716 h 1255594"/>
              <a:gd name="connsiteX15" fmla="*/ 948836 w 1349964"/>
              <a:gd name="connsiteY15" fmla="*/ 191069 h 1255594"/>
              <a:gd name="connsiteX16" fmla="*/ 1030722 w 1349964"/>
              <a:gd name="connsiteY16" fmla="*/ 136478 h 1255594"/>
              <a:gd name="connsiteX17" fmla="*/ 1153552 w 1349964"/>
              <a:gd name="connsiteY17" fmla="*/ 54591 h 1255594"/>
              <a:gd name="connsiteX18" fmla="*/ 1194495 w 1349964"/>
              <a:gd name="connsiteY18" fmla="*/ 27295 h 1255594"/>
              <a:gd name="connsiteX19" fmla="*/ 1235439 w 1349964"/>
              <a:gd name="connsiteY19" fmla="*/ 0 h 1255594"/>
              <a:gd name="connsiteX20" fmla="*/ 1344621 w 1349964"/>
              <a:gd name="connsiteY20" fmla="*/ 40943 h 1255594"/>
              <a:gd name="connsiteX21" fmla="*/ 1330973 w 1349964"/>
              <a:gd name="connsiteY21" fmla="*/ 81886 h 1255594"/>
              <a:gd name="connsiteX22" fmla="*/ 1290030 w 1349964"/>
              <a:gd name="connsiteY22" fmla="*/ 122830 h 1255594"/>
              <a:gd name="connsiteX23" fmla="*/ 1235439 w 1349964"/>
              <a:gd name="connsiteY23" fmla="*/ 204716 h 1255594"/>
              <a:gd name="connsiteX24" fmla="*/ 1194495 w 1349964"/>
              <a:gd name="connsiteY24" fmla="*/ 286603 h 1255594"/>
              <a:gd name="connsiteX25" fmla="*/ 1112609 w 1349964"/>
              <a:gd name="connsiteY25" fmla="*/ 341194 h 1255594"/>
              <a:gd name="connsiteX26" fmla="*/ 1071665 w 1349964"/>
              <a:gd name="connsiteY26" fmla="*/ 368489 h 1255594"/>
              <a:gd name="connsiteX27" fmla="*/ 1017074 w 1349964"/>
              <a:gd name="connsiteY27" fmla="*/ 450376 h 1255594"/>
              <a:gd name="connsiteX28" fmla="*/ 989779 w 1349964"/>
              <a:gd name="connsiteY28" fmla="*/ 491319 h 1255594"/>
              <a:gd name="connsiteX29" fmla="*/ 976131 w 1349964"/>
              <a:gd name="connsiteY29" fmla="*/ 532263 h 1255594"/>
              <a:gd name="connsiteX30" fmla="*/ 1017074 w 1349964"/>
              <a:gd name="connsiteY30" fmla="*/ 559558 h 1255594"/>
              <a:gd name="connsiteX31" fmla="*/ 1044370 w 1349964"/>
              <a:gd name="connsiteY31" fmla="*/ 641445 h 1255594"/>
              <a:gd name="connsiteX32" fmla="*/ 1030722 w 1349964"/>
              <a:gd name="connsiteY32" fmla="*/ 750627 h 1255594"/>
              <a:gd name="connsiteX33" fmla="*/ 935188 w 1349964"/>
              <a:gd name="connsiteY33" fmla="*/ 873457 h 1255594"/>
              <a:gd name="connsiteX34" fmla="*/ 880597 w 1349964"/>
              <a:gd name="connsiteY34" fmla="*/ 955343 h 1255594"/>
              <a:gd name="connsiteX35" fmla="*/ 866949 w 1349964"/>
              <a:gd name="connsiteY35" fmla="*/ 1009934 h 1255594"/>
              <a:gd name="connsiteX36" fmla="*/ 785062 w 1349964"/>
              <a:gd name="connsiteY36" fmla="*/ 1064525 h 1255594"/>
              <a:gd name="connsiteX37" fmla="*/ 744119 w 1349964"/>
              <a:gd name="connsiteY37" fmla="*/ 1105469 h 1255594"/>
              <a:gd name="connsiteX38" fmla="*/ 675880 w 1349964"/>
              <a:gd name="connsiteY38" fmla="*/ 996286 h 1255594"/>
              <a:gd name="connsiteX39" fmla="*/ 634937 w 1349964"/>
              <a:gd name="connsiteY39" fmla="*/ 1009934 h 1255594"/>
              <a:gd name="connsiteX40" fmla="*/ 566698 w 1349964"/>
              <a:gd name="connsiteY40" fmla="*/ 1091821 h 1255594"/>
              <a:gd name="connsiteX41" fmla="*/ 252800 w 1349964"/>
              <a:gd name="connsiteY41" fmla="*/ 1105469 h 1255594"/>
              <a:gd name="connsiteX42" fmla="*/ 184561 w 1349964"/>
              <a:gd name="connsiteY42" fmla="*/ 1228298 h 1255594"/>
              <a:gd name="connsiteX43" fmla="*/ 143618 w 1349964"/>
              <a:gd name="connsiteY43" fmla="*/ 1255594 h 1255594"/>
              <a:gd name="connsiteX44" fmla="*/ 34436 w 1349964"/>
              <a:gd name="connsiteY44" fmla="*/ 1160060 h 1255594"/>
              <a:gd name="connsiteX45" fmla="*/ 7140 w 1349964"/>
              <a:gd name="connsiteY45" fmla="*/ 1078173 h 1255594"/>
              <a:gd name="connsiteX46" fmla="*/ 61731 w 1349964"/>
              <a:gd name="connsiteY46" fmla="*/ 1009934 h 1255594"/>
              <a:gd name="connsiteX47" fmla="*/ 89027 w 1349964"/>
              <a:gd name="connsiteY47" fmla="*/ 968991 h 1255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349964" h="1255594">
                <a:moveTo>
                  <a:pt x="7140" y="1050878"/>
                </a:moveTo>
                <a:cubicBezTo>
                  <a:pt x="16239" y="1037230"/>
                  <a:pt x="27774" y="1024923"/>
                  <a:pt x="34436" y="1009934"/>
                </a:cubicBezTo>
                <a:cubicBezTo>
                  <a:pt x="65416" y="940229"/>
                  <a:pt x="38648" y="928192"/>
                  <a:pt x="102674" y="900752"/>
                </a:cubicBezTo>
                <a:cubicBezTo>
                  <a:pt x="119914" y="893363"/>
                  <a:pt x="138653" y="889430"/>
                  <a:pt x="157265" y="887104"/>
                </a:cubicBezTo>
                <a:cubicBezTo>
                  <a:pt x="211623" y="880309"/>
                  <a:pt x="266448" y="878006"/>
                  <a:pt x="321039" y="873457"/>
                </a:cubicBezTo>
                <a:cubicBezTo>
                  <a:pt x="333171" y="837059"/>
                  <a:pt x="355107" y="778227"/>
                  <a:pt x="361982" y="736979"/>
                </a:cubicBezTo>
                <a:cubicBezTo>
                  <a:pt x="368012" y="700801"/>
                  <a:pt x="362008" y="661851"/>
                  <a:pt x="375630" y="627797"/>
                </a:cubicBezTo>
                <a:cubicBezTo>
                  <a:pt x="383771" y="607444"/>
                  <a:pt x="440279" y="592599"/>
                  <a:pt x="457516" y="586854"/>
                </a:cubicBezTo>
                <a:cubicBezTo>
                  <a:pt x="466615" y="573206"/>
                  <a:pt x="474311" y="558511"/>
                  <a:pt x="484812" y="545910"/>
                </a:cubicBezTo>
                <a:cubicBezTo>
                  <a:pt x="497168" y="531083"/>
                  <a:pt x="515049" y="521026"/>
                  <a:pt x="525755" y="504967"/>
                </a:cubicBezTo>
                <a:cubicBezTo>
                  <a:pt x="570152" y="438371"/>
                  <a:pt x="502277" y="487501"/>
                  <a:pt x="566698" y="423080"/>
                </a:cubicBezTo>
                <a:cubicBezTo>
                  <a:pt x="588861" y="400917"/>
                  <a:pt x="637263" y="382758"/>
                  <a:pt x="662233" y="368489"/>
                </a:cubicBezTo>
                <a:cubicBezTo>
                  <a:pt x="676474" y="360351"/>
                  <a:pt x="689528" y="350292"/>
                  <a:pt x="703176" y="341194"/>
                </a:cubicBezTo>
                <a:cubicBezTo>
                  <a:pt x="727439" y="304799"/>
                  <a:pt x="735039" y="287600"/>
                  <a:pt x="771415" y="259307"/>
                </a:cubicBezTo>
                <a:cubicBezTo>
                  <a:pt x="797310" y="239167"/>
                  <a:pt x="820826" y="209355"/>
                  <a:pt x="853301" y="204716"/>
                </a:cubicBezTo>
                <a:lnTo>
                  <a:pt x="948836" y="191069"/>
                </a:lnTo>
                <a:cubicBezTo>
                  <a:pt x="1027139" y="164967"/>
                  <a:pt x="954049" y="196113"/>
                  <a:pt x="1030722" y="136478"/>
                </a:cubicBezTo>
                <a:cubicBezTo>
                  <a:pt x="1030741" y="136464"/>
                  <a:pt x="1133070" y="68246"/>
                  <a:pt x="1153552" y="54591"/>
                </a:cubicBezTo>
                <a:lnTo>
                  <a:pt x="1194495" y="27295"/>
                </a:lnTo>
                <a:lnTo>
                  <a:pt x="1235439" y="0"/>
                </a:lnTo>
                <a:cubicBezTo>
                  <a:pt x="1251849" y="3282"/>
                  <a:pt x="1332398" y="10386"/>
                  <a:pt x="1344621" y="40943"/>
                </a:cubicBezTo>
                <a:cubicBezTo>
                  <a:pt x="1349964" y="54300"/>
                  <a:pt x="1338953" y="69916"/>
                  <a:pt x="1330973" y="81886"/>
                </a:cubicBezTo>
                <a:cubicBezTo>
                  <a:pt x="1320267" y="97945"/>
                  <a:pt x="1303678" y="109182"/>
                  <a:pt x="1290030" y="122830"/>
                </a:cubicBezTo>
                <a:cubicBezTo>
                  <a:pt x="1257578" y="220184"/>
                  <a:pt x="1303594" y="102483"/>
                  <a:pt x="1235439" y="204716"/>
                </a:cubicBezTo>
                <a:cubicBezTo>
                  <a:pt x="1202339" y="254367"/>
                  <a:pt x="1246036" y="241505"/>
                  <a:pt x="1194495" y="286603"/>
                </a:cubicBezTo>
                <a:cubicBezTo>
                  <a:pt x="1169807" y="308205"/>
                  <a:pt x="1139904" y="322997"/>
                  <a:pt x="1112609" y="341194"/>
                </a:cubicBezTo>
                <a:lnTo>
                  <a:pt x="1071665" y="368489"/>
                </a:lnTo>
                <a:lnTo>
                  <a:pt x="1017074" y="450376"/>
                </a:lnTo>
                <a:cubicBezTo>
                  <a:pt x="1007976" y="464024"/>
                  <a:pt x="994966" y="475758"/>
                  <a:pt x="989779" y="491319"/>
                </a:cubicBezTo>
                <a:lnTo>
                  <a:pt x="976131" y="532263"/>
                </a:lnTo>
                <a:cubicBezTo>
                  <a:pt x="989779" y="541361"/>
                  <a:pt x="1008381" y="545649"/>
                  <a:pt x="1017074" y="559558"/>
                </a:cubicBezTo>
                <a:cubicBezTo>
                  <a:pt x="1032323" y="583957"/>
                  <a:pt x="1044370" y="641445"/>
                  <a:pt x="1044370" y="641445"/>
                </a:cubicBezTo>
                <a:cubicBezTo>
                  <a:pt x="1039821" y="677839"/>
                  <a:pt x="1043058" y="716087"/>
                  <a:pt x="1030722" y="750627"/>
                </a:cubicBezTo>
                <a:cubicBezTo>
                  <a:pt x="1000915" y="834087"/>
                  <a:pt x="978447" y="817838"/>
                  <a:pt x="935188" y="873457"/>
                </a:cubicBezTo>
                <a:cubicBezTo>
                  <a:pt x="915048" y="899352"/>
                  <a:pt x="880597" y="955343"/>
                  <a:pt x="880597" y="955343"/>
                </a:cubicBezTo>
                <a:cubicBezTo>
                  <a:pt x="876048" y="973540"/>
                  <a:pt x="879301" y="995818"/>
                  <a:pt x="866949" y="1009934"/>
                </a:cubicBezTo>
                <a:cubicBezTo>
                  <a:pt x="845346" y="1034622"/>
                  <a:pt x="808259" y="1041328"/>
                  <a:pt x="785062" y="1064525"/>
                </a:cubicBezTo>
                <a:lnTo>
                  <a:pt x="744119" y="1105469"/>
                </a:lnTo>
                <a:cubicBezTo>
                  <a:pt x="711637" y="1008021"/>
                  <a:pt x="740764" y="1039542"/>
                  <a:pt x="675880" y="996286"/>
                </a:cubicBezTo>
                <a:cubicBezTo>
                  <a:pt x="662232" y="1000835"/>
                  <a:pt x="646170" y="1000947"/>
                  <a:pt x="634937" y="1009934"/>
                </a:cubicBezTo>
                <a:cubicBezTo>
                  <a:pt x="614238" y="1026494"/>
                  <a:pt x="598882" y="1086870"/>
                  <a:pt x="566698" y="1091821"/>
                </a:cubicBezTo>
                <a:cubicBezTo>
                  <a:pt x="463184" y="1107746"/>
                  <a:pt x="357433" y="1100920"/>
                  <a:pt x="252800" y="1105469"/>
                </a:cubicBezTo>
                <a:cubicBezTo>
                  <a:pt x="226428" y="1184582"/>
                  <a:pt x="241134" y="1181153"/>
                  <a:pt x="184561" y="1228298"/>
                </a:cubicBezTo>
                <a:cubicBezTo>
                  <a:pt x="171960" y="1238799"/>
                  <a:pt x="157266" y="1246495"/>
                  <a:pt x="143618" y="1255594"/>
                </a:cubicBezTo>
                <a:cubicBezTo>
                  <a:pt x="77472" y="1239057"/>
                  <a:pt x="63980" y="1248690"/>
                  <a:pt x="34436" y="1160060"/>
                </a:cubicBezTo>
                <a:lnTo>
                  <a:pt x="7140" y="1078173"/>
                </a:lnTo>
                <a:cubicBezTo>
                  <a:pt x="33710" y="998466"/>
                  <a:pt x="0" y="1071665"/>
                  <a:pt x="61731" y="1009934"/>
                </a:cubicBezTo>
                <a:cubicBezTo>
                  <a:pt x="73329" y="998336"/>
                  <a:pt x="89027" y="968991"/>
                  <a:pt x="89027" y="968991"/>
                </a:cubicBezTo>
              </a:path>
            </a:pathLst>
          </a:cu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 name="TextBox 5"/>
          <p:cNvSpPr txBox="1"/>
          <p:nvPr/>
        </p:nvSpPr>
        <p:spPr>
          <a:xfrm>
            <a:off x="214282" y="2928934"/>
            <a:ext cx="8643998" cy="800219"/>
          </a:xfrm>
          <a:prstGeom prst="rect">
            <a:avLst/>
          </a:prstGeom>
          <a:noFill/>
        </p:spPr>
        <p:txBody>
          <a:bodyPr wrap="square" rtlCol="0">
            <a:spAutoFit/>
          </a:bodyPr>
          <a:lstStyle/>
          <a:p>
            <a:r>
              <a:rPr lang="en-GB" sz="2300" dirty="0" smtClean="0"/>
              <a:t>Knowledge from War- Used it once they came back to establish themselves as a </a:t>
            </a:r>
            <a:r>
              <a:rPr lang="en-GB" sz="2300" b="1" dirty="0" smtClean="0"/>
              <a:t>distinct political identity</a:t>
            </a:r>
            <a:endParaRPr lang="en-GB" sz="2300" b="1" dirty="0"/>
          </a:p>
        </p:txBody>
      </p:sp>
      <p:sp>
        <p:nvSpPr>
          <p:cNvPr id="12" name="Rectangle 11"/>
          <p:cNvSpPr/>
          <p:nvPr/>
        </p:nvSpPr>
        <p:spPr>
          <a:xfrm>
            <a:off x="4247305" y="928670"/>
            <a:ext cx="4325223" cy="369332"/>
          </a:xfrm>
          <a:prstGeom prst="rect">
            <a:avLst/>
          </a:prstGeom>
        </p:spPr>
        <p:txBody>
          <a:bodyPr wrap="none">
            <a:spAutoFit/>
          </a:bodyPr>
          <a:lstStyle/>
          <a:p>
            <a:r>
              <a:rPr lang="en-GB" b="1" dirty="0" err="1" smtClean="0"/>
              <a:t>Angami</a:t>
            </a:r>
            <a:r>
              <a:rPr lang="en-GB" dirty="0" smtClean="0"/>
              <a:t>, </a:t>
            </a:r>
            <a:r>
              <a:rPr lang="en-GB" dirty="0" err="1" smtClean="0"/>
              <a:t>Ao</a:t>
            </a:r>
            <a:r>
              <a:rPr lang="en-GB" dirty="0" smtClean="0"/>
              <a:t>, </a:t>
            </a:r>
            <a:r>
              <a:rPr lang="en-GB" dirty="0" err="1" smtClean="0"/>
              <a:t>Konyak</a:t>
            </a:r>
            <a:r>
              <a:rPr lang="en-GB" dirty="0" smtClean="0"/>
              <a:t>, </a:t>
            </a:r>
            <a:r>
              <a:rPr lang="en-GB" dirty="0" err="1" smtClean="0"/>
              <a:t>Lotha</a:t>
            </a:r>
            <a:r>
              <a:rPr lang="en-GB" dirty="0" smtClean="0"/>
              <a:t>, </a:t>
            </a:r>
            <a:r>
              <a:rPr lang="en-GB" dirty="0" err="1" smtClean="0"/>
              <a:t>Rengma</a:t>
            </a:r>
            <a:endParaRPr lang="en-GB" dirty="0"/>
          </a:p>
        </p:txBody>
      </p:sp>
      <p:sp>
        <p:nvSpPr>
          <p:cNvPr id="13" name="Rectangle 12"/>
          <p:cNvSpPr/>
          <p:nvPr/>
        </p:nvSpPr>
        <p:spPr>
          <a:xfrm>
            <a:off x="4269684" y="571480"/>
            <a:ext cx="1516762" cy="369332"/>
          </a:xfrm>
          <a:prstGeom prst="rect">
            <a:avLst/>
          </a:prstGeom>
        </p:spPr>
        <p:txBody>
          <a:bodyPr wrap="none">
            <a:spAutoFit/>
          </a:bodyPr>
          <a:lstStyle/>
          <a:p>
            <a:r>
              <a:rPr lang="en-GB" b="1" dirty="0" smtClean="0"/>
              <a:t>Major Tribes</a:t>
            </a:r>
            <a:endParaRPr lang="en-GB" dirty="0"/>
          </a:p>
        </p:txBody>
      </p:sp>
      <p:sp>
        <p:nvSpPr>
          <p:cNvPr id="15"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blinds(horizontal)">
                                      <p:cBhvr>
                                        <p:cTn id="7" dur="5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1" nodeType="clickEffect">
                                  <p:stCondLst>
                                    <p:cond delay="0"/>
                                  </p:stCondLst>
                                  <p:childTnLst>
                                    <p:animEffect transition="out" filter="blinds(horizontal)">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6" presetClass="emph" presetSubtype="0" fill="hold" grpId="2" nodeType="clickEffect">
                                  <p:stCondLst>
                                    <p:cond delay="0"/>
                                  </p:stCondLst>
                                  <p:childTnLst>
                                    <p:animScale>
                                      <p:cBhvr>
                                        <p:cTn id="21" dur="2000" fill="hold"/>
                                        <p:tgtEl>
                                          <p:spTgt spid="11"/>
                                        </p:tgtEl>
                                      </p:cBhvr>
                                      <p:by x="150000" y="150000"/>
                                    </p:animScale>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par>
                                <p:cTn id="30" presetID="3" presetClass="exit" presetSubtype="10" fill="hold" nodeType="withEffect">
                                  <p:stCondLst>
                                    <p:cond delay="0"/>
                                  </p:stCondLst>
                                  <p:childTnLst>
                                    <p:animEffect transition="out" filter="blinds(horizontal)">
                                      <p:cBhvr>
                                        <p:cTn id="31" dur="500"/>
                                        <p:tgtEl>
                                          <p:spTgt spid="9218"/>
                                        </p:tgtEl>
                                      </p:cBhvr>
                                    </p:animEffect>
                                    <p:set>
                                      <p:cBhvr>
                                        <p:cTn id="32" dur="1" fill="hold">
                                          <p:stCondLst>
                                            <p:cond delay="499"/>
                                          </p:stCondLst>
                                        </p:cTn>
                                        <p:tgtEl>
                                          <p:spTgt spid="92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linds(horizontal)">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blinds(horizontal)">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blinds(horizontal)">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blinds(horizontal)">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P spid="11" grpId="0" animBg="1"/>
      <p:bldP spid="11" grpId="1" animBg="1"/>
      <p:bldP spid="11" grpId="2" animBg="1"/>
      <p:bldP spid="6"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214338"/>
            <a:ext cx="3643338" cy="1214446"/>
          </a:xfrm>
        </p:spPr>
        <p:txBody>
          <a:bodyPr/>
          <a:lstStyle/>
          <a:p>
            <a:pPr algn="l"/>
            <a:r>
              <a:rPr lang="en-GB" dirty="0" smtClean="0"/>
              <a:t>Nagaland</a:t>
            </a:r>
            <a:endParaRPr lang="en-GB" dirty="0"/>
          </a:p>
        </p:txBody>
      </p:sp>
      <p:sp>
        <p:nvSpPr>
          <p:cNvPr id="10" name="Rectangle 9"/>
          <p:cNvSpPr/>
          <p:nvPr/>
        </p:nvSpPr>
        <p:spPr>
          <a:xfrm>
            <a:off x="78245" y="785794"/>
            <a:ext cx="7637027" cy="446276"/>
          </a:xfrm>
          <a:prstGeom prst="rect">
            <a:avLst/>
          </a:prstGeom>
        </p:spPr>
        <p:txBody>
          <a:bodyPr wrap="none">
            <a:spAutoFit/>
          </a:bodyPr>
          <a:lstStyle/>
          <a:p>
            <a:r>
              <a:rPr lang="en-GB" sz="2300" dirty="0" smtClean="0"/>
              <a:t>1946-Formation of the Naga National Council (</a:t>
            </a:r>
            <a:r>
              <a:rPr lang="en-GB" sz="2300" b="1" dirty="0" smtClean="0"/>
              <a:t>NNC)</a:t>
            </a:r>
            <a:endParaRPr lang="en-GB" sz="2300" dirty="0"/>
          </a:p>
        </p:txBody>
      </p:sp>
      <p:sp>
        <p:nvSpPr>
          <p:cNvPr id="11" name="Rectangle 10"/>
          <p:cNvSpPr/>
          <p:nvPr/>
        </p:nvSpPr>
        <p:spPr>
          <a:xfrm>
            <a:off x="571472" y="1285860"/>
            <a:ext cx="5219699" cy="446276"/>
          </a:xfrm>
          <a:prstGeom prst="rect">
            <a:avLst/>
          </a:prstGeom>
        </p:spPr>
        <p:txBody>
          <a:bodyPr wrap="none">
            <a:spAutoFit/>
          </a:bodyPr>
          <a:lstStyle/>
          <a:p>
            <a:r>
              <a:rPr lang="en-GB" sz="2300" dirty="0" smtClean="0"/>
              <a:t>Leader</a:t>
            </a:r>
            <a:r>
              <a:rPr lang="en-GB" sz="2300" dirty="0" smtClean="0">
                <a:sym typeface="Wingdings" pitchFamily="2" charset="2"/>
              </a:rPr>
              <a:t></a:t>
            </a:r>
            <a:r>
              <a:rPr lang="en-GB" sz="2300" dirty="0" smtClean="0"/>
              <a:t> </a:t>
            </a:r>
            <a:r>
              <a:rPr lang="en-GB" sz="2300" b="1" dirty="0" smtClean="0"/>
              <a:t>A.Z </a:t>
            </a:r>
            <a:r>
              <a:rPr lang="en-GB" sz="2300" b="1" dirty="0" err="1" smtClean="0"/>
              <a:t>Phizo</a:t>
            </a:r>
            <a:r>
              <a:rPr lang="en-GB" sz="2300" b="1" dirty="0" smtClean="0"/>
              <a:t> </a:t>
            </a:r>
            <a:r>
              <a:rPr lang="en-GB" sz="2300" dirty="0" smtClean="0"/>
              <a:t>(</a:t>
            </a:r>
            <a:r>
              <a:rPr lang="en-GB" sz="2300" dirty="0" err="1" smtClean="0"/>
              <a:t>Anagami</a:t>
            </a:r>
            <a:r>
              <a:rPr lang="en-GB" sz="2300" dirty="0" smtClean="0"/>
              <a:t> Tribe)</a:t>
            </a:r>
            <a:endParaRPr lang="en-GB" sz="2300" dirty="0"/>
          </a:p>
        </p:txBody>
      </p:sp>
      <p:sp>
        <p:nvSpPr>
          <p:cNvPr id="12" name="TextBox 11"/>
          <p:cNvSpPr txBox="1"/>
          <p:nvPr/>
        </p:nvSpPr>
        <p:spPr>
          <a:xfrm>
            <a:off x="571472" y="1714488"/>
            <a:ext cx="6143668" cy="1154162"/>
          </a:xfrm>
          <a:prstGeom prst="rect">
            <a:avLst/>
          </a:prstGeom>
          <a:noFill/>
        </p:spPr>
        <p:txBody>
          <a:bodyPr wrap="square" rtlCol="0">
            <a:spAutoFit/>
          </a:bodyPr>
          <a:lstStyle/>
          <a:p>
            <a:r>
              <a:rPr lang="en-GB" sz="2300" dirty="0" err="1" smtClean="0"/>
              <a:t>Phizo</a:t>
            </a:r>
            <a:r>
              <a:rPr lang="en-GB" sz="2300" dirty="0" smtClean="0"/>
              <a:t>-trained by </a:t>
            </a:r>
            <a:r>
              <a:rPr lang="en-GB" sz="2300" dirty="0" err="1" smtClean="0"/>
              <a:t>britishers</a:t>
            </a:r>
            <a:r>
              <a:rPr lang="en-GB" sz="2300" dirty="0" smtClean="0"/>
              <a:t> during 2</a:t>
            </a:r>
            <a:r>
              <a:rPr lang="en-GB" sz="2300" baseline="30000" dirty="0" smtClean="0"/>
              <a:t>nd</a:t>
            </a:r>
            <a:r>
              <a:rPr lang="en-GB" sz="2300" dirty="0" smtClean="0"/>
              <a:t> WW, later on this knowledge was given to NNC cadres</a:t>
            </a:r>
            <a:endParaRPr lang="en-GB" sz="2300" dirty="0"/>
          </a:p>
        </p:txBody>
      </p:sp>
      <p:sp>
        <p:nvSpPr>
          <p:cNvPr id="13" name="TextBox 12"/>
          <p:cNvSpPr txBox="1"/>
          <p:nvPr/>
        </p:nvSpPr>
        <p:spPr>
          <a:xfrm>
            <a:off x="142844" y="3071810"/>
            <a:ext cx="6715172" cy="446276"/>
          </a:xfrm>
          <a:prstGeom prst="rect">
            <a:avLst/>
          </a:prstGeom>
          <a:noFill/>
        </p:spPr>
        <p:txBody>
          <a:bodyPr wrap="square" rtlCol="0">
            <a:spAutoFit/>
          </a:bodyPr>
          <a:lstStyle/>
          <a:p>
            <a:r>
              <a:rPr lang="en-GB" sz="2300" dirty="0" smtClean="0"/>
              <a:t>1947-Signing of  9 Point Agreement</a:t>
            </a:r>
            <a:endParaRPr lang="en-GB" sz="2300" dirty="0"/>
          </a:p>
        </p:txBody>
      </p:sp>
      <p:sp>
        <p:nvSpPr>
          <p:cNvPr id="14" name="Rectangle 13"/>
          <p:cNvSpPr/>
          <p:nvPr/>
        </p:nvSpPr>
        <p:spPr>
          <a:xfrm>
            <a:off x="5214942" y="3054162"/>
            <a:ext cx="3760966" cy="446276"/>
          </a:xfrm>
          <a:prstGeom prst="rect">
            <a:avLst/>
          </a:prstGeom>
        </p:spPr>
        <p:txBody>
          <a:bodyPr wrap="none">
            <a:spAutoFit/>
          </a:bodyPr>
          <a:lstStyle/>
          <a:p>
            <a:r>
              <a:rPr lang="en-GB" sz="2300" b="1" dirty="0" smtClean="0"/>
              <a:t>Akbar </a:t>
            </a:r>
            <a:r>
              <a:rPr lang="en-GB" sz="2300" b="1" dirty="0" err="1" smtClean="0"/>
              <a:t>Hydari</a:t>
            </a:r>
            <a:r>
              <a:rPr lang="en-GB" sz="2300" b="1" dirty="0" smtClean="0"/>
              <a:t> Agreement</a:t>
            </a:r>
            <a:endParaRPr lang="en-GB" sz="2300" dirty="0"/>
          </a:p>
        </p:txBody>
      </p:sp>
      <p:sp>
        <p:nvSpPr>
          <p:cNvPr id="15" name="TextBox 14"/>
          <p:cNvSpPr txBox="1"/>
          <p:nvPr/>
        </p:nvSpPr>
        <p:spPr>
          <a:xfrm>
            <a:off x="142844" y="3714752"/>
            <a:ext cx="9001156" cy="800219"/>
          </a:xfrm>
          <a:prstGeom prst="rect">
            <a:avLst/>
          </a:prstGeom>
          <a:noFill/>
        </p:spPr>
        <p:txBody>
          <a:bodyPr wrap="square" rtlCol="0">
            <a:spAutoFit/>
          </a:bodyPr>
          <a:lstStyle/>
          <a:p>
            <a:r>
              <a:rPr lang="en-GB" sz="2300" dirty="0" smtClean="0"/>
              <a:t>Signed Between NNC Leaders T. </a:t>
            </a:r>
            <a:r>
              <a:rPr lang="en-GB" sz="2300" dirty="0" err="1" smtClean="0"/>
              <a:t>Sakhrie</a:t>
            </a:r>
            <a:r>
              <a:rPr lang="en-GB" sz="2300" dirty="0" smtClean="0"/>
              <a:t>, </a:t>
            </a:r>
            <a:r>
              <a:rPr lang="en-GB" sz="2300" dirty="0" err="1" smtClean="0"/>
              <a:t>Imkonglba</a:t>
            </a:r>
            <a:r>
              <a:rPr lang="en-GB" sz="2300" dirty="0" smtClean="0"/>
              <a:t> </a:t>
            </a:r>
            <a:r>
              <a:rPr lang="en-GB" sz="2300" dirty="0" err="1" smtClean="0"/>
              <a:t>Ao</a:t>
            </a:r>
            <a:r>
              <a:rPr lang="en-GB" sz="2300" dirty="0" smtClean="0"/>
              <a:t> And The Governor Of Assam, Sir Akbar </a:t>
            </a:r>
            <a:r>
              <a:rPr lang="en-GB" sz="2300" dirty="0" err="1" smtClean="0"/>
              <a:t>Hydari</a:t>
            </a:r>
            <a:r>
              <a:rPr lang="en-GB" sz="2300" dirty="0" smtClean="0"/>
              <a:t> On 29 June 1947</a:t>
            </a:r>
            <a:endParaRPr lang="en-GB" sz="2300" dirty="0"/>
          </a:p>
        </p:txBody>
      </p:sp>
      <p:sp>
        <p:nvSpPr>
          <p:cNvPr id="16" name="Rectangle 15"/>
          <p:cNvSpPr/>
          <p:nvPr/>
        </p:nvSpPr>
        <p:spPr>
          <a:xfrm>
            <a:off x="142844" y="4714884"/>
            <a:ext cx="4572000" cy="800219"/>
          </a:xfrm>
          <a:prstGeom prst="rect">
            <a:avLst/>
          </a:prstGeom>
        </p:spPr>
        <p:txBody>
          <a:bodyPr>
            <a:spAutoFit/>
          </a:bodyPr>
          <a:lstStyle/>
          <a:p>
            <a:r>
              <a:rPr lang="en-GB" sz="2300" dirty="0" smtClean="0"/>
              <a:t>Agreement gave the </a:t>
            </a:r>
            <a:r>
              <a:rPr lang="en-GB" sz="2300" dirty="0" err="1" smtClean="0"/>
              <a:t>Nagas</a:t>
            </a:r>
            <a:r>
              <a:rPr lang="en-GB" sz="2300" dirty="0" smtClean="0"/>
              <a:t> rights over their land</a:t>
            </a:r>
            <a:endParaRPr lang="en-GB" sz="2300" dirty="0"/>
          </a:p>
        </p:txBody>
      </p:sp>
      <p:sp>
        <p:nvSpPr>
          <p:cNvPr id="17" name="Rectangle 16"/>
          <p:cNvSpPr/>
          <p:nvPr/>
        </p:nvSpPr>
        <p:spPr>
          <a:xfrm>
            <a:off x="142844" y="5572140"/>
            <a:ext cx="4857420" cy="446276"/>
          </a:xfrm>
          <a:prstGeom prst="rect">
            <a:avLst/>
          </a:prstGeom>
        </p:spPr>
        <p:txBody>
          <a:bodyPr wrap="none">
            <a:spAutoFit/>
          </a:bodyPr>
          <a:lstStyle/>
          <a:p>
            <a:r>
              <a:rPr lang="en-GB" sz="2300" dirty="0" smtClean="0"/>
              <a:t>executive and legislative powers</a:t>
            </a:r>
            <a:endParaRPr lang="en-GB" sz="2300" dirty="0"/>
          </a:p>
        </p:txBody>
      </p:sp>
      <p:sp>
        <p:nvSpPr>
          <p:cNvPr id="18" name="Rectangle 17"/>
          <p:cNvSpPr/>
          <p:nvPr/>
        </p:nvSpPr>
        <p:spPr>
          <a:xfrm>
            <a:off x="4929222" y="4929198"/>
            <a:ext cx="4572000" cy="800219"/>
          </a:xfrm>
          <a:prstGeom prst="rect">
            <a:avLst/>
          </a:prstGeom>
        </p:spPr>
        <p:txBody>
          <a:bodyPr>
            <a:spAutoFit/>
          </a:bodyPr>
          <a:lstStyle/>
          <a:p>
            <a:r>
              <a:rPr lang="en-GB" sz="2300" dirty="0" smtClean="0"/>
              <a:t>Within the ambit of the Indian constitution</a:t>
            </a:r>
            <a:endParaRPr lang="en-GB" sz="2300" dirty="0"/>
          </a:p>
        </p:txBody>
      </p:sp>
      <p:pic>
        <p:nvPicPr>
          <p:cNvPr id="10242" name="Picture 2" descr="D:\UPSC\Teaching\Internal Security\North east\phizo.jpg"/>
          <p:cNvPicPr>
            <a:picLocks noChangeAspect="1" noChangeArrowheads="1"/>
          </p:cNvPicPr>
          <p:nvPr/>
        </p:nvPicPr>
        <p:blipFill>
          <a:blip r:embed="rId2"/>
          <a:srcRect/>
          <a:stretch>
            <a:fillRect/>
          </a:stretch>
        </p:blipFill>
        <p:spPr bwMode="auto">
          <a:xfrm>
            <a:off x="7572396" y="256002"/>
            <a:ext cx="1571636" cy="2439554"/>
          </a:xfrm>
          <a:prstGeom prst="rect">
            <a:avLst/>
          </a:prstGeom>
          <a:noFill/>
        </p:spPr>
      </p:pic>
      <p:sp>
        <p:nvSpPr>
          <p:cNvPr id="20" name="Right Brace 19"/>
          <p:cNvSpPr/>
          <p:nvPr/>
        </p:nvSpPr>
        <p:spPr>
          <a:xfrm>
            <a:off x="4714876" y="4643446"/>
            <a:ext cx="357190" cy="13573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nodeType="withEffect">
                                  <p:stCondLst>
                                    <p:cond delay="0"/>
                                  </p:stCondLst>
                                  <p:childTnLst>
                                    <p:set>
                                      <p:cBhvr>
                                        <p:cTn id="12" dur="1" fill="hold">
                                          <p:stCondLst>
                                            <p:cond delay="0"/>
                                          </p:stCondLst>
                                        </p:cTn>
                                        <p:tgtEl>
                                          <p:spTgt spid="10242"/>
                                        </p:tgtEl>
                                        <p:attrNameLst>
                                          <p:attrName>style.visibility</p:attrName>
                                        </p:attrNameLst>
                                      </p:cBhvr>
                                      <p:to>
                                        <p:strVal val="visible"/>
                                      </p:to>
                                    </p:set>
                                    <p:animEffect transition="in" filter="blinds(horizontal)">
                                      <p:cBhvr>
                                        <p:cTn id="13" dur="500"/>
                                        <p:tgtEl>
                                          <p:spTgt spid="1024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nodeType="clickEffect">
                                  <p:stCondLst>
                                    <p:cond delay="0"/>
                                  </p:stCondLst>
                                  <p:childTnLst>
                                    <p:animEffect transition="out" filter="blinds(horizontal)">
                                      <p:cBhvr>
                                        <p:cTn id="22" dur="500"/>
                                        <p:tgtEl>
                                          <p:spTgt spid="10242"/>
                                        </p:tgtEl>
                                      </p:cBhvr>
                                    </p:animEffect>
                                    <p:set>
                                      <p:cBhvr>
                                        <p:cTn id="23" dur="1" fill="hold">
                                          <p:stCondLst>
                                            <p:cond delay="499"/>
                                          </p:stCondLst>
                                        </p:cTn>
                                        <p:tgtEl>
                                          <p:spTgt spid="1024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linds(horizontal)">
                                      <p:cBhvr>
                                        <p:cTn id="28" dur="500"/>
                                        <p:tgtEl>
                                          <p:spTgt spid="13"/>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500"/>
                                        <p:tgtEl>
                                          <p:spTgt spid="14"/>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linds(horizontal)">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blinds(horizontal)">
                                      <p:cBhvr>
                                        <p:cTn id="39" dur="500"/>
                                        <p:tgtEl>
                                          <p:spTgt spid="17"/>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linds(horizontal)">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blinds(horizontal)">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P spid="17" grpId="0"/>
      <p:bldP spid="18" grpId="0"/>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descr="D:\UPSC\Teaching\Internal Security\North east\nagalim1.jpg"/>
          <p:cNvPicPr>
            <a:picLocks noChangeAspect="1" noChangeArrowheads="1"/>
          </p:cNvPicPr>
          <p:nvPr/>
        </p:nvPicPr>
        <p:blipFill>
          <a:blip r:embed="rId2"/>
          <a:srcRect t="7373" b="4631"/>
          <a:stretch>
            <a:fillRect/>
          </a:stretch>
        </p:blipFill>
        <p:spPr bwMode="auto">
          <a:xfrm>
            <a:off x="5072066" y="1214422"/>
            <a:ext cx="4000528" cy="5429288"/>
          </a:xfrm>
          <a:prstGeom prst="rect">
            <a:avLst/>
          </a:prstGeom>
          <a:noFill/>
        </p:spPr>
      </p:pic>
      <p:sp>
        <p:nvSpPr>
          <p:cNvPr id="2" name="Title 1"/>
          <p:cNvSpPr>
            <a:spLocks noGrp="1"/>
          </p:cNvSpPr>
          <p:nvPr>
            <p:ph type="title"/>
          </p:nvPr>
        </p:nvSpPr>
        <p:spPr>
          <a:xfrm>
            <a:off x="-32" y="-214338"/>
            <a:ext cx="3643338" cy="1214446"/>
          </a:xfrm>
        </p:spPr>
        <p:txBody>
          <a:bodyPr/>
          <a:lstStyle/>
          <a:p>
            <a:pPr algn="l"/>
            <a:r>
              <a:rPr lang="en-GB" dirty="0" smtClean="0"/>
              <a:t>Nagaland</a:t>
            </a:r>
            <a:endParaRPr lang="en-GB" dirty="0"/>
          </a:p>
        </p:txBody>
      </p:sp>
      <p:sp>
        <p:nvSpPr>
          <p:cNvPr id="19" name="Rectangle 18"/>
          <p:cNvSpPr/>
          <p:nvPr/>
        </p:nvSpPr>
        <p:spPr>
          <a:xfrm>
            <a:off x="0" y="714356"/>
            <a:ext cx="9144000" cy="800219"/>
          </a:xfrm>
          <a:prstGeom prst="rect">
            <a:avLst/>
          </a:prstGeom>
        </p:spPr>
        <p:txBody>
          <a:bodyPr wrap="square">
            <a:spAutoFit/>
          </a:bodyPr>
          <a:lstStyle/>
          <a:p>
            <a:r>
              <a:rPr lang="en-GB" sz="2300" dirty="0" smtClean="0"/>
              <a:t>Agreement</a:t>
            </a:r>
            <a:r>
              <a:rPr lang="en-GB" sz="2300" dirty="0" smtClean="0">
                <a:sym typeface="Wingdings" pitchFamily="2" charset="2"/>
              </a:rPr>
              <a:t></a:t>
            </a:r>
            <a:r>
              <a:rPr lang="en-GB" sz="2300" dirty="0" smtClean="0"/>
              <a:t> rejected by </a:t>
            </a:r>
            <a:r>
              <a:rPr lang="en-GB" sz="2300" dirty="0" err="1" smtClean="0"/>
              <a:t>Phizo</a:t>
            </a:r>
            <a:r>
              <a:rPr lang="en-GB" sz="2300" dirty="0" smtClean="0"/>
              <a:t>. On 14 August 1947, the NNC </a:t>
            </a:r>
            <a:r>
              <a:rPr lang="en-GB" sz="2300" b="1" dirty="0" smtClean="0"/>
              <a:t>declared independence</a:t>
            </a:r>
            <a:endParaRPr lang="en-GB" sz="2300" b="1" dirty="0"/>
          </a:p>
        </p:txBody>
      </p:sp>
      <p:sp>
        <p:nvSpPr>
          <p:cNvPr id="20" name="Rectangle 19"/>
          <p:cNvSpPr/>
          <p:nvPr/>
        </p:nvSpPr>
        <p:spPr>
          <a:xfrm>
            <a:off x="0" y="2000240"/>
            <a:ext cx="9144000" cy="1154162"/>
          </a:xfrm>
          <a:prstGeom prst="rect">
            <a:avLst/>
          </a:prstGeom>
        </p:spPr>
        <p:txBody>
          <a:bodyPr wrap="square">
            <a:spAutoFit/>
          </a:bodyPr>
          <a:lstStyle/>
          <a:p>
            <a:r>
              <a:rPr lang="en-GB" sz="2300" dirty="0" smtClean="0"/>
              <a:t>1950s, 1960s and 1970s </a:t>
            </a:r>
            <a:r>
              <a:rPr lang="en-GB" sz="2300" dirty="0" smtClean="0">
                <a:sym typeface="Wingdings" pitchFamily="2" charset="2"/>
              </a:rPr>
              <a:t></a:t>
            </a:r>
            <a:r>
              <a:rPr lang="en-GB" sz="2300" dirty="0" smtClean="0"/>
              <a:t>period of turmoil  in Naga history </a:t>
            </a:r>
            <a:r>
              <a:rPr lang="en-GB" sz="2300" dirty="0" smtClean="0">
                <a:sym typeface="Wingdings" pitchFamily="2" charset="2"/>
              </a:rPr>
              <a:t></a:t>
            </a:r>
            <a:r>
              <a:rPr lang="en-GB" sz="2300" dirty="0" smtClean="0"/>
              <a:t>militancy on the rise </a:t>
            </a:r>
            <a:r>
              <a:rPr lang="en-GB" sz="2300" dirty="0" smtClean="0">
                <a:sym typeface="Wingdings" pitchFamily="2" charset="2"/>
              </a:rPr>
              <a:t></a:t>
            </a:r>
            <a:r>
              <a:rPr lang="en-GB" sz="2300" dirty="0" smtClean="0"/>
              <a:t> Govt.’s military response Passing of the Armed Forces (Special Powers) Act, 1958</a:t>
            </a:r>
            <a:endParaRPr lang="en-GB" sz="2300" dirty="0"/>
          </a:p>
        </p:txBody>
      </p:sp>
      <p:sp>
        <p:nvSpPr>
          <p:cNvPr id="21" name="Rectangle 20"/>
          <p:cNvSpPr/>
          <p:nvPr/>
        </p:nvSpPr>
        <p:spPr>
          <a:xfrm>
            <a:off x="0" y="3071811"/>
            <a:ext cx="9144000" cy="446276"/>
          </a:xfrm>
          <a:prstGeom prst="rect">
            <a:avLst/>
          </a:prstGeom>
        </p:spPr>
        <p:txBody>
          <a:bodyPr wrap="square">
            <a:spAutoFit/>
          </a:bodyPr>
          <a:lstStyle/>
          <a:p>
            <a:r>
              <a:rPr lang="en-GB" sz="2300" dirty="0" smtClean="0"/>
              <a:t>Efforts at peace  tried with the grant of </a:t>
            </a:r>
            <a:r>
              <a:rPr lang="en-GB" sz="2300" b="1" dirty="0" smtClean="0"/>
              <a:t>statehood </a:t>
            </a:r>
            <a:r>
              <a:rPr lang="en-GB" sz="2300" dirty="0" smtClean="0"/>
              <a:t>to Nagaland in 1963</a:t>
            </a:r>
            <a:endParaRPr lang="en-GB" sz="2300" dirty="0"/>
          </a:p>
        </p:txBody>
      </p:sp>
      <p:sp>
        <p:nvSpPr>
          <p:cNvPr id="22" name="Rectangle 21"/>
          <p:cNvSpPr/>
          <p:nvPr/>
        </p:nvSpPr>
        <p:spPr>
          <a:xfrm>
            <a:off x="0" y="3571876"/>
            <a:ext cx="9144000" cy="446276"/>
          </a:xfrm>
          <a:prstGeom prst="rect">
            <a:avLst/>
          </a:prstGeom>
        </p:spPr>
        <p:txBody>
          <a:bodyPr wrap="square">
            <a:spAutoFit/>
          </a:bodyPr>
          <a:lstStyle/>
          <a:p>
            <a:r>
              <a:rPr lang="en-GB" sz="2300" dirty="0" smtClean="0"/>
              <a:t>Establishment of a peace mission in 1964</a:t>
            </a:r>
            <a:endParaRPr lang="en-GB" sz="2300" dirty="0"/>
          </a:p>
        </p:txBody>
      </p:sp>
      <p:sp>
        <p:nvSpPr>
          <p:cNvPr id="23" name="TextBox 22"/>
          <p:cNvSpPr txBox="1"/>
          <p:nvPr/>
        </p:nvSpPr>
        <p:spPr>
          <a:xfrm>
            <a:off x="0" y="4071942"/>
            <a:ext cx="9417963" cy="446276"/>
          </a:xfrm>
          <a:prstGeom prst="rect">
            <a:avLst/>
          </a:prstGeom>
          <a:noFill/>
        </p:spPr>
        <p:txBody>
          <a:bodyPr wrap="none" rtlCol="0">
            <a:spAutoFit/>
          </a:bodyPr>
          <a:lstStyle/>
          <a:p>
            <a:r>
              <a:rPr lang="en-GB" sz="2300" dirty="0" smtClean="0"/>
              <a:t>Finally in 1975, </a:t>
            </a:r>
            <a:r>
              <a:rPr lang="en-GB" sz="2300" b="1" dirty="0" err="1" smtClean="0"/>
              <a:t>Shillong</a:t>
            </a:r>
            <a:r>
              <a:rPr lang="en-GB" sz="2300" b="1" dirty="0" smtClean="0"/>
              <a:t> Accord </a:t>
            </a:r>
            <a:r>
              <a:rPr lang="en-GB" sz="2300" dirty="0" smtClean="0"/>
              <a:t>was signed by </a:t>
            </a:r>
            <a:r>
              <a:rPr lang="en-GB" sz="2300" b="1" dirty="0" smtClean="0"/>
              <a:t>NNC under Z. </a:t>
            </a:r>
            <a:r>
              <a:rPr lang="en-GB" sz="2300" b="1" dirty="0" err="1" smtClean="0"/>
              <a:t>Huire</a:t>
            </a:r>
            <a:endParaRPr lang="en-GB" sz="2300" dirty="0"/>
          </a:p>
        </p:txBody>
      </p:sp>
      <p:sp>
        <p:nvSpPr>
          <p:cNvPr id="24" name="TextBox 23"/>
          <p:cNvSpPr txBox="1"/>
          <p:nvPr/>
        </p:nvSpPr>
        <p:spPr>
          <a:xfrm>
            <a:off x="0" y="4714884"/>
            <a:ext cx="9144000" cy="446276"/>
          </a:xfrm>
          <a:prstGeom prst="rect">
            <a:avLst/>
          </a:prstGeom>
          <a:noFill/>
        </p:spPr>
        <p:txBody>
          <a:bodyPr wrap="square" rtlCol="0">
            <a:spAutoFit/>
          </a:bodyPr>
          <a:lstStyle/>
          <a:p>
            <a:r>
              <a:rPr lang="en-GB" sz="2300" dirty="0" smtClean="0"/>
              <a:t>Q. What circumstances compelled the signing of this accord</a:t>
            </a:r>
            <a:endParaRPr lang="en-GB" sz="2300" dirty="0"/>
          </a:p>
        </p:txBody>
      </p:sp>
      <p:sp>
        <p:nvSpPr>
          <p:cNvPr id="25" name="Rectangle 24"/>
          <p:cNvSpPr/>
          <p:nvPr/>
        </p:nvSpPr>
        <p:spPr>
          <a:xfrm>
            <a:off x="0" y="5143512"/>
            <a:ext cx="5229317" cy="446276"/>
          </a:xfrm>
          <a:prstGeom prst="rect">
            <a:avLst/>
          </a:prstGeom>
        </p:spPr>
        <p:txBody>
          <a:bodyPr wrap="none">
            <a:spAutoFit/>
          </a:bodyPr>
          <a:lstStyle/>
          <a:p>
            <a:r>
              <a:rPr lang="en-GB" sz="2300" dirty="0" smtClean="0"/>
              <a:t>loss of bases in East Pakistan in 1972</a:t>
            </a:r>
            <a:endParaRPr lang="en-GB" sz="2300" dirty="0"/>
          </a:p>
        </p:txBody>
      </p:sp>
      <p:sp>
        <p:nvSpPr>
          <p:cNvPr id="26" name="Rectangle 25"/>
          <p:cNvSpPr/>
          <p:nvPr/>
        </p:nvSpPr>
        <p:spPr>
          <a:xfrm>
            <a:off x="0" y="5572140"/>
            <a:ext cx="6858016" cy="446276"/>
          </a:xfrm>
          <a:prstGeom prst="rect">
            <a:avLst/>
          </a:prstGeom>
        </p:spPr>
        <p:txBody>
          <a:bodyPr wrap="square">
            <a:spAutoFit/>
          </a:bodyPr>
          <a:lstStyle/>
          <a:p>
            <a:r>
              <a:rPr lang="en-GB" sz="2300" dirty="0" smtClean="0"/>
              <a:t>constant pressure from Indian security forces</a:t>
            </a:r>
            <a:endParaRPr lang="en-GB" sz="2300" dirty="0"/>
          </a:p>
        </p:txBody>
      </p:sp>
      <p:sp>
        <p:nvSpPr>
          <p:cNvPr id="27" name="TextBox 26"/>
          <p:cNvSpPr txBox="1"/>
          <p:nvPr/>
        </p:nvSpPr>
        <p:spPr>
          <a:xfrm>
            <a:off x="0" y="1500174"/>
            <a:ext cx="5214942" cy="446276"/>
          </a:xfrm>
          <a:prstGeom prst="rect">
            <a:avLst/>
          </a:prstGeom>
          <a:noFill/>
        </p:spPr>
        <p:txBody>
          <a:bodyPr wrap="square" rtlCol="0">
            <a:spAutoFit/>
          </a:bodyPr>
          <a:lstStyle/>
          <a:p>
            <a:r>
              <a:rPr lang="en-GB" sz="2300" dirty="0" smtClean="0"/>
              <a:t>Demand for </a:t>
            </a:r>
            <a:r>
              <a:rPr lang="en-GB" sz="2300" b="1" dirty="0" smtClean="0"/>
              <a:t>Greater Nagaland or </a:t>
            </a:r>
            <a:r>
              <a:rPr lang="en-GB" sz="2300" b="1" dirty="0" err="1" smtClean="0"/>
              <a:t>Nagalim</a:t>
            </a:r>
            <a:endParaRPr lang="en-GB" sz="2300" b="1" dirty="0"/>
          </a:p>
        </p:txBody>
      </p:sp>
      <p:sp>
        <p:nvSpPr>
          <p:cNvPr id="13" name="Freeform 12"/>
          <p:cNvSpPr/>
          <p:nvPr/>
        </p:nvSpPr>
        <p:spPr>
          <a:xfrm>
            <a:off x="6257364" y="2193239"/>
            <a:ext cx="1779261" cy="1883391"/>
          </a:xfrm>
          <a:custGeom>
            <a:avLst/>
            <a:gdLst>
              <a:gd name="connsiteX0" fmla="*/ 27005 w 1779261"/>
              <a:gd name="connsiteY0" fmla="*/ 1119117 h 1883391"/>
              <a:gd name="connsiteX1" fmla="*/ 149834 w 1779261"/>
              <a:gd name="connsiteY1" fmla="*/ 1105469 h 1883391"/>
              <a:gd name="connsiteX2" fmla="*/ 177130 w 1779261"/>
              <a:gd name="connsiteY2" fmla="*/ 1064526 h 1883391"/>
              <a:gd name="connsiteX3" fmla="*/ 245369 w 1779261"/>
              <a:gd name="connsiteY3" fmla="*/ 955344 h 1883391"/>
              <a:gd name="connsiteX4" fmla="*/ 463733 w 1779261"/>
              <a:gd name="connsiteY4" fmla="*/ 928048 h 1883391"/>
              <a:gd name="connsiteX5" fmla="*/ 545619 w 1779261"/>
              <a:gd name="connsiteY5" fmla="*/ 914400 h 1883391"/>
              <a:gd name="connsiteX6" fmla="*/ 682097 w 1779261"/>
              <a:gd name="connsiteY6" fmla="*/ 873457 h 1883391"/>
              <a:gd name="connsiteX7" fmla="*/ 763984 w 1779261"/>
              <a:gd name="connsiteY7" fmla="*/ 832514 h 1883391"/>
              <a:gd name="connsiteX8" fmla="*/ 845870 w 1779261"/>
              <a:gd name="connsiteY8" fmla="*/ 777923 h 1883391"/>
              <a:gd name="connsiteX9" fmla="*/ 927757 w 1779261"/>
              <a:gd name="connsiteY9" fmla="*/ 723332 h 1883391"/>
              <a:gd name="connsiteX10" fmla="*/ 1036939 w 1779261"/>
              <a:gd name="connsiteY10" fmla="*/ 627797 h 1883391"/>
              <a:gd name="connsiteX11" fmla="*/ 1077882 w 1779261"/>
              <a:gd name="connsiteY11" fmla="*/ 600502 h 1883391"/>
              <a:gd name="connsiteX12" fmla="*/ 1105178 w 1779261"/>
              <a:gd name="connsiteY12" fmla="*/ 559559 h 1883391"/>
              <a:gd name="connsiteX13" fmla="*/ 1146121 w 1779261"/>
              <a:gd name="connsiteY13" fmla="*/ 532263 h 1883391"/>
              <a:gd name="connsiteX14" fmla="*/ 1091530 w 1779261"/>
              <a:gd name="connsiteY14" fmla="*/ 464024 h 1883391"/>
              <a:gd name="connsiteX15" fmla="*/ 1009643 w 1779261"/>
              <a:gd name="connsiteY15" fmla="*/ 423081 h 1883391"/>
              <a:gd name="connsiteX16" fmla="*/ 968700 w 1779261"/>
              <a:gd name="connsiteY16" fmla="*/ 395785 h 1883391"/>
              <a:gd name="connsiteX17" fmla="*/ 955052 w 1779261"/>
              <a:gd name="connsiteY17" fmla="*/ 313899 h 1883391"/>
              <a:gd name="connsiteX18" fmla="*/ 995996 w 1779261"/>
              <a:gd name="connsiteY18" fmla="*/ 300251 h 1883391"/>
              <a:gd name="connsiteX19" fmla="*/ 982348 w 1779261"/>
              <a:gd name="connsiteY19" fmla="*/ 245660 h 1883391"/>
              <a:gd name="connsiteX20" fmla="*/ 900461 w 1779261"/>
              <a:gd name="connsiteY20" fmla="*/ 191069 h 1883391"/>
              <a:gd name="connsiteX21" fmla="*/ 886813 w 1779261"/>
              <a:gd name="connsiteY21" fmla="*/ 150126 h 1883391"/>
              <a:gd name="connsiteX22" fmla="*/ 1009643 w 1779261"/>
              <a:gd name="connsiteY22" fmla="*/ 81887 h 1883391"/>
              <a:gd name="connsiteX23" fmla="*/ 1118825 w 1779261"/>
              <a:gd name="connsiteY23" fmla="*/ 68239 h 1883391"/>
              <a:gd name="connsiteX24" fmla="*/ 1132473 w 1779261"/>
              <a:gd name="connsiteY24" fmla="*/ 27296 h 1883391"/>
              <a:gd name="connsiteX25" fmla="*/ 1228008 w 1779261"/>
              <a:gd name="connsiteY25" fmla="*/ 13648 h 1883391"/>
              <a:gd name="connsiteX26" fmla="*/ 1268951 w 1779261"/>
              <a:gd name="connsiteY26" fmla="*/ 0 h 1883391"/>
              <a:gd name="connsiteX27" fmla="*/ 1337190 w 1779261"/>
              <a:gd name="connsiteY27" fmla="*/ 13648 h 1883391"/>
              <a:gd name="connsiteX28" fmla="*/ 1350837 w 1779261"/>
              <a:gd name="connsiteY28" fmla="*/ 54591 h 1883391"/>
              <a:gd name="connsiteX29" fmla="*/ 1391781 w 1779261"/>
              <a:gd name="connsiteY29" fmla="*/ 68239 h 1883391"/>
              <a:gd name="connsiteX30" fmla="*/ 1378133 w 1779261"/>
              <a:gd name="connsiteY30" fmla="*/ 109182 h 1883391"/>
              <a:gd name="connsiteX31" fmla="*/ 1432724 w 1779261"/>
              <a:gd name="connsiteY31" fmla="*/ 122830 h 1883391"/>
              <a:gd name="connsiteX32" fmla="*/ 1473667 w 1779261"/>
              <a:gd name="connsiteY32" fmla="*/ 136478 h 1883391"/>
              <a:gd name="connsiteX33" fmla="*/ 1487315 w 1779261"/>
              <a:gd name="connsiteY33" fmla="*/ 177421 h 1883391"/>
              <a:gd name="connsiteX34" fmla="*/ 1446372 w 1779261"/>
              <a:gd name="connsiteY34" fmla="*/ 204717 h 1883391"/>
              <a:gd name="connsiteX35" fmla="*/ 1405428 w 1779261"/>
              <a:gd name="connsiteY35" fmla="*/ 286603 h 1883391"/>
              <a:gd name="connsiteX36" fmla="*/ 1446372 w 1779261"/>
              <a:gd name="connsiteY36" fmla="*/ 313899 h 1883391"/>
              <a:gd name="connsiteX37" fmla="*/ 1582849 w 1779261"/>
              <a:gd name="connsiteY37" fmla="*/ 341194 h 1883391"/>
              <a:gd name="connsiteX38" fmla="*/ 1719327 w 1779261"/>
              <a:gd name="connsiteY38" fmla="*/ 368490 h 1883391"/>
              <a:gd name="connsiteX39" fmla="*/ 1732975 w 1779261"/>
              <a:gd name="connsiteY39" fmla="*/ 436729 h 1883391"/>
              <a:gd name="connsiteX40" fmla="*/ 1773918 w 1779261"/>
              <a:gd name="connsiteY40" fmla="*/ 464024 h 1883391"/>
              <a:gd name="connsiteX41" fmla="*/ 1760270 w 1779261"/>
              <a:gd name="connsiteY41" fmla="*/ 504968 h 1883391"/>
              <a:gd name="connsiteX42" fmla="*/ 1637440 w 1779261"/>
              <a:gd name="connsiteY42" fmla="*/ 518615 h 1883391"/>
              <a:gd name="connsiteX43" fmla="*/ 1610145 w 1779261"/>
              <a:gd name="connsiteY43" fmla="*/ 614150 h 1883391"/>
              <a:gd name="connsiteX44" fmla="*/ 1651088 w 1779261"/>
              <a:gd name="connsiteY44" fmla="*/ 655093 h 1883391"/>
              <a:gd name="connsiteX45" fmla="*/ 1637440 w 1779261"/>
              <a:gd name="connsiteY45" fmla="*/ 750627 h 1883391"/>
              <a:gd name="connsiteX46" fmla="*/ 1555554 w 1779261"/>
              <a:gd name="connsiteY46" fmla="*/ 736979 h 1883391"/>
              <a:gd name="connsiteX47" fmla="*/ 1514611 w 1779261"/>
              <a:gd name="connsiteY47" fmla="*/ 709684 h 1883391"/>
              <a:gd name="connsiteX48" fmla="*/ 1596497 w 1779261"/>
              <a:gd name="connsiteY48" fmla="*/ 736979 h 1883391"/>
              <a:gd name="connsiteX49" fmla="*/ 1623793 w 1779261"/>
              <a:gd name="connsiteY49" fmla="*/ 777923 h 1883391"/>
              <a:gd name="connsiteX50" fmla="*/ 1569202 w 1779261"/>
              <a:gd name="connsiteY50" fmla="*/ 859809 h 1883391"/>
              <a:gd name="connsiteX51" fmla="*/ 1541906 w 1779261"/>
              <a:gd name="connsiteY51" fmla="*/ 900753 h 1883391"/>
              <a:gd name="connsiteX52" fmla="*/ 1500963 w 1779261"/>
              <a:gd name="connsiteY52" fmla="*/ 996287 h 1883391"/>
              <a:gd name="connsiteX53" fmla="*/ 1487315 w 1779261"/>
              <a:gd name="connsiteY53" fmla="*/ 1078174 h 1883391"/>
              <a:gd name="connsiteX54" fmla="*/ 1446372 w 1779261"/>
              <a:gd name="connsiteY54" fmla="*/ 1105469 h 1883391"/>
              <a:gd name="connsiteX55" fmla="*/ 1419076 w 1779261"/>
              <a:gd name="connsiteY55" fmla="*/ 1146412 h 1883391"/>
              <a:gd name="connsiteX56" fmla="*/ 1364485 w 1779261"/>
              <a:gd name="connsiteY56" fmla="*/ 1269242 h 1883391"/>
              <a:gd name="connsiteX57" fmla="*/ 1296246 w 1779261"/>
              <a:gd name="connsiteY57" fmla="*/ 1282890 h 1883391"/>
              <a:gd name="connsiteX58" fmla="*/ 1255303 w 1779261"/>
              <a:gd name="connsiteY58" fmla="*/ 1296538 h 1883391"/>
              <a:gd name="connsiteX59" fmla="*/ 1200712 w 1779261"/>
              <a:gd name="connsiteY59" fmla="*/ 1378424 h 1883391"/>
              <a:gd name="connsiteX60" fmla="*/ 1118825 w 1779261"/>
              <a:gd name="connsiteY60" fmla="*/ 1460311 h 1883391"/>
              <a:gd name="connsiteX61" fmla="*/ 1091530 w 1779261"/>
              <a:gd name="connsiteY61" fmla="*/ 1501254 h 1883391"/>
              <a:gd name="connsiteX62" fmla="*/ 1009643 w 1779261"/>
              <a:gd name="connsiteY62" fmla="*/ 1542197 h 1883391"/>
              <a:gd name="connsiteX63" fmla="*/ 968700 w 1779261"/>
              <a:gd name="connsiteY63" fmla="*/ 1569493 h 1883391"/>
              <a:gd name="connsiteX64" fmla="*/ 927757 w 1779261"/>
              <a:gd name="connsiteY64" fmla="*/ 1583141 h 1883391"/>
              <a:gd name="connsiteX65" fmla="*/ 845870 w 1779261"/>
              <a:gd name="connsiteY65" fmla="*/ 1665027 h 1883391"/>
              <a:gd name="connsiteX66" fmla="*/ 804927 w 1779261"/>
              <a:gd name="connsiteY66" fmla="*/ 1705971 h 1883391"/>
              <a:gd name="connsiteX67" fmla="*/ 763984 w 1779261"/>
              <a:gd name="connsiteY67" fmla="*/ 1828800 h 1883391"/>
              <a:gd name="connsiteX68" fmla="*/ 750336 w 1779261"/>
              <a:gd name="connsiteY68" fmla="*/ 1869744 h 1883391"/>
              <a:gd name="connsiteX69" fmla="*/ 709393 w 1779261"/>
              <a:gd name="connsiteY69" fmla="*/ 1883391 h 1883391"/>
              <a:gd name="connsiteX70" fmla="*/ 600211 w 1779261"/>
              <a:gd name="connsiteY70" fmla="*/ 1869744 h 1883391"/>
              <a:gd name="connsiteX71" fmla="*/ 518324 w 1779261"/>
              <a:gd name="connsiteY71" fmla="*/ 1815153 h 1883391"/>
              <a:gd name="connsiteX72" fmla="*/ 463733 w 1779261"/>
              <a:gd name="connsiteY72" fmla="*/ 1801505 h 1883391"/>
              <a:gd name="connsiteX73" fmla="*/ 381846 w 1779261"/>
              <a:gd name="connsiteY73" fmla="*/ 1774209 h 1883391"/>
              <a:gd name="connsiteX74" fmla="*/ 299960 w 1779261"/>
              <a:gd name="connsiteY74" fmla="*/ 1760562 h 1883391"/>
              <a:gd name="connsiteX75" fmla="*/ 218073 w 1779261"/>
              <a:gd name="connsiteY75" fmla="*/ 1692323 h 1883391"/>
              <a:gd name="connsiteX76" fmla="*/ 190778 w 1779261"/>
              <a:gd name="connsiteY76" fmla="*/ 1651379 h 1883391"/>
              <a:gd name="connsiteX77" fmla="*/ 177130 w 1779261"/>
              <a:gd name="connsiteY77" fmla="*/ 1528550 h 1883391"/>
              <a:gd name="connsiteX78" fmla="*/ 122539 w 1779261"/>
              <a:gd name="connsiteY78" fmla="*/ 1487606 h 1883391"/>
              <a:gd name="connsiteX79" fmla="*/ 95243 w 1779261"/>
              <a:gd name="connsiteY79" fmla="*/ 1405720 h 1883391"/>
              <a:gd name="connsiteX80" fmla="*/ 136187 w 1779261"/>
              <a:gd name="connsiteY80" fmla="*/ 1323833 h 1883391"/>
              <a:gd name="connsiteX81" fmla="*/ 177130 w 1779261"/>
              <a:gd name="connsiteY81" fmla="*/ 1241947 h 1883391"/>
              <a:gd name="connsiteX82" fmla="*/ 13357 w 1779261"/>
              <a:gd name="connsiteY82" fmla="*/ 1173708 h 1883391"/>
              <a:gd name="connsiteX83" fmla="*/ 27005 w 1779261"/>
              <a:gd name="connsiteY83" fmla="*/ 1132765 h 1883391"/>
              <a:gd name="connsiteX84" fmla="*/ 27005 w 1779261"/>
              <a:gd name="connsiteY84" fmla="*/ 1119117 h 188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779261" h="1883391">
                <a:moveTo>
                  <a:pt x="27005" y="1119117"/>
                </a:moveTo>
                <a:cubicBezTo>
                  <a:pt x="47476" y="1114568"/>
                  <a:pt x="111119" y="1119547"/>
                  <a:pt x="149834" y="1105469"/>
                </a:cubicBezTo>
                <a:cubicBezTo>
                  <a:pt x="165249" y="1099864"/>
                  <a:pt x="170468" y="1079515"/>
                  <a:pt x="177130" y="1064526"/>
                </a:cubicBezTo>
                <a:cubicBezTo>
                  <a:pt x="212696" y="984503"/>
                  <a:pt x="178727" y="988665"/>
                  <a:pt x="245369" y="955344"/>
                </a:cubicBezTo>
                <a:cubicBezTo>
                  <a:pt x="304289" y="925884"/>
                  <a:pt x="429859" y="930654"/>
                  <a:pt x="463733" y="928048"/>
                </a:cubicBezTo>
                <a:cubicBezTo>
                  <a:pt x="491028" y="923499"/>
                  <a:pt x="518484" y="919827"/>
                  <a:pt x="545619" y="914400"/>
                </a:cubicBezTo>
                <a:cubicBezTo>
                  <a:pt x="597196" y="904085"/>
                  <a:pt x="629857" y="890871"/>
                  <a:pt x="682097" y="873457"/>
                </a:cubicBezTo>
                <a:cubicBezTo>
                  <a:pt x="723130" y="859779"/>
                  <a:pt x="728710" y="861909"/>
                  <a:pt x="763984" y="832514"/>
                </a:cubicBezTo>
                <a:cubicBezTo>
                  <a:pt x="909371" y="711360"/>
                  <a:pt x="716350" y="849878"/>
                  <a:pt x="845870" y="777923"/>
                </a:cubicBezTo>
                <a:cubicBezTo>
                  <a:pt x="874547" y="761991"/>
                  <a:pt x="927757" y="723332"/>
                  <a:pt x="927757" y="723332"/>
                </a:cubicBezTo>
                <a:cubicBezTo>
                  <a:pt x="973249" y="655092"/>
                  <a:pt x="941404" y="691486"/>
                  <a:pt x="1036939" y="627797"/>
                </a:cubicBezTo>
                <a:lnTo>
                  <a:pt x="1077882" y="600502"/>
                </a:lnTo>
                <a:cubicBezTo>
                  <a:pt x="1086981" y="586854"/>
                  <a:pt x="1093580" y="571157"/>
                  <a:pt x="1105178" y="559559"/>
                </a:cubicBezTo>
                <a:cubicBezTo>
                  <a:pt x="1116776" y="547961"/>
                  <a:pt x="1140934" y="547824"/>
                  <a:pt x="1146121" y="532263"/>
                </a:cubicBezTo>
                <a:cubicBezTo>
                  <a:pt x="1166904" y="469912"/>
                  <a:pt x="1121184" y="478851"/>
                  <a:pt x="1091530" y="464024"/>
                </a:cubicBezTo>
                <a:cubicBezTo>
                  <a:pt x="985706" y="411112"/>
                  <a:pt x="1112555" y="457385"/>
                  <a:pt x="1009643" y="423081"/>
                </a:cubicBezTo>
                <a:cubicBezTo>
                  <a:pt x="995995" y="413982"/>
                  <a:pt x="980298" y="407383"/>
                  <a:pt x="968700" y="395785"/>
                </a:cubicBezTo>
                <a:cubicBezTo>
                  <a:pt x="946082" y="373166"/>
                  <a:pt x="925118" y="343833"/>
                  <a:pt x="955052" y="313899"/>
                </a:cubicBezTo>
                <a:cubicBezTo>
                  <a:pt x="965225" y="303726"/>
                  <a:pt x="982348" y="304800"/>
                  <a:pt x="995996" y="300251"/>
                </a:cubicBezTo>
                <a:cubicBezTo>
                  <a:pt x="991447" y="282054"/>
                  <a:pt x="994700" y="259776"/>
                  <a:pt x="982348" y="245660"/>
                </a:cubicBezTo>
                <a:cubicBezTo>
                  <a:pt x="960745" y="220972"/>
                  <a:pt x="900461" y="191069"/>
                  <a:pt x="900461" y="191069"/>
                </a:cubicBezTo>
                <a:cubicBezTo>
                  <a:pt x="895912" y="177421"/>
                  <a:pt x="878451" y="161832"/>
                  <a:pt x="886813" y="150126"/>
                </a:cubicBezTo>
                <a:cubicBezTo>
                  <a:pt x="903728" y="126445"/>
                  <a:pt x="971319" y="88855"/>
                  <a:pt x="1009643" y="81887"/>
                </a:cubicBezTo>
                <a:cubicBezTo>
                  <a:pt x="1045729" y="75326"/>
                  <a:pt x="1082431" y="72788"/>
                  <a:pt x="1118825" y="68239"/>
                </a:cubicBezTo>
                <a:cubicBezTo>
                  <a:pt x="1123374" y="54591"/>
                  <a:pt x="1119606" y="33730"/>
                  <a:pt x="1132473" y="27296"/>
                </a:cubicBezTo>
                <a:cubicBezTo>
                  <a:pt x="1161245" y="12910"/>
                  <a:pt x="1196464" y="19957"/>
                  <a:pt x="1228008" y="13648"/>
                </a:cubicBezTo>
                <a:cubicBezTo>
                  <a:pt x="1242115" y="10827"/>
                  <a:pt x="1255303" y="4549"/>
                  <a:pt x="1268951" y="0"/>
                </a:cubicBezTo>
                <a:cubicBezTo>
                  <a:pt x="1291697" y="4549"/>
                  <a:pt x="1317889" y="781"/>
                  <a:pt x="1337190" y="13648"/>
                </a:cubicBezTo>
                <a:cubicBezTo>
                  <a:pt x="1349160" y="21628"/>
                  <a:pt x="1340665" y="44419"/>
                  <a:pt x="1350837" y="54591"/>
                </a:cubicBezTo>
                <a:cubicBezTo>
                  <a:pt x="1361010" y="64764"/>
                  <a:pt x="1378133" y="63690"/>
                  <a:pt x="1391781" y="68239"/>
                </a:cubicBezTo>
                <a:cubicBezTo>
                  <a:pt x="1387232" y="81887"/>
                  <a:pt x="1369501" y="97673"/>
                  <a:pt x="1378133" y="109182"/>
                </a:cubicBezTo>
                <a:cubicBezTo>
                  <a:pt x="1389387" y="124188"/>
                  <a:pt x="1414689" y="117677"/>
                  <a:pt x="1432724" y="122830"/>
                </a:cubicBezTo>
                <a:cubicBezTo>
                  <a:pt x="1446556" y="126782"/>
                  <a:pt x="1460019" y="131929"/>
                  <a:pt x="1473667" y="136478"/>
                </a:cubicBezTo>
                <a:cubicBezTo>
                  <a:pt x="1478216" y="150126"/>
                  <a:pt x="1492658" y="164064"/>
                  <a:pt x="1487315" y="177421"/>
                </a:cubicBezTo>
                <a:cubicBezTo>
                  <a:pt x="1481223" y="192650"/>
                  <a:pt x="1457970" y="193119"/>
                  <a:pt x="1446372" y="204717"/>
                </a:cubicBezTo>
                <a:cubicBezTo>
                  <a:pt x="1419915" y="231174"/>
                  <a:pt x="1416529" y="253302"/>
                  <a:pt x="1405428" y="286603"/>
                </a:cubicBezTo>
                <a:cubicBezTo>
                  <a:pt x="1419076" y="295702"/>
                  <a:pt x="1431701" y="306563"/>
                  <a:pt x="1446372" y="313899"/>
                </a:cubicBezTo>
                <a:cubicBezTo>
                  <a:pt x="1484986" y="333206"/>
                  <a:pt x="1546520" y="335605"/>
                  <a:pt x="1582849" y="341194"/>
                </a:cubicBezTo>
                <a:cubicBezTo>
                  <a:pt x="1669848" y="354578"/>
                  <a:pt x="1646966" y="350399"/>
                  <a:pt x="1719327" y="368490"/>
                </a:cubicBezTo>
                <a:cubicBezTo>
                  <a:pt x="1723876" y="391236"/>
                  <a:pt x="1721466" y="416589"/>
                  <a:pt x="1732975" y="436729"/>
                </a:cubicBezTo>
                <a:cubicBezTo>
                  <a:pt x="1741113" y="450970"/>
                  <a:pt x="1767826" y="448795"/>
                  <a:pt x="1773918" y="464024"/>
                </a:cubicBezTo>
                <a:cubicBezTo>
                  <a:pt x="1779261" y="477381"/>
                  <a:pt x="1773627" y="499625"/>
                  <a:pt x="1760270" y="504968"/>
                </a:cubicBezTo>
                <a:cubicBezTo>
                  <a:pt x="1722021" y="520267"/>
                  <a:pt x="1678383" y="514066"/>
                  <a:pt x="1637440" y="518615"/>
                </a:cubicBezTo>
                <a:cubicBezTo>
                  <a:pt x="1633027" y="531855"/>
                  <a:pt x="1607509" y="604925"/>
                  <a:pt x="1610145" y="614150"/>
                </a:cubicBezTo>
                <a:cubicBezTo>
                  <a:pt x="1615447" y="632708"/>
                  <a:pt x="1637440" y="641445"/>
                  <a:pt x="1651088" y="655093"/>
                </a:cubicBezTo>
                <a:cubicBezTo>
                  <a:pt x="1646539" y="686938"/>
                  <a:pt x="1661864" y="729692"/>
                  <a:pt x="1637440" y="750627"/>
                </a:cubicBezTo>
                <a:cubicBezTo>
                  <a:pt x="1616430" y="768636"/>
                  <a:pt x="1581806" y="745730"/>
                  <a:pt x="1555554" y="736979"/>
                </a:cubicBezTo>
                <a:cubicBezTo>
                  <a:pt x="1539993" y="731792"/>
                  <a:pt x="1498209" y="709684"/>
                  <a:pt x="1514611" y="709684"/>
                </a:cubicBezTo>
                <a:cubicBezTo>
                  <a:pt x="1543383" y="709684"/>
                  <a:pt x="1596497" y="736979"/>
                  <a:pt x="1596497" y="736979"/>
                </a:cubicBezTo>
                <a:cubicBezTo>
                  <a:pt x="1605596" y="750627"/>
                  <a:pt x="1621473" y="761685"/>
                  <a:pt x="1623793" y="777923"/>
                </a:cubicBezTo>
                <a:cubicBezTo>
                  <a:pt x="1631457" y="831567"/>
                  <a:pt x="1603637" y="836853"/>
                  <a:pt x="1569202" y="859809"/>
                </a:cubicBezTo>
                <a:cubicBezTo>
                  <a:pt x="1560103" y="873457"/>
                  <a:pt x="1548367" y="885676"/>
                  <a:pt x="1541906" y="900753"/>
                </a:cubicBezTo>
                <a:cubicBezTo>
                  <a:pt x="1489027" y="1024137"/>
                  <a:pt x="1569490" y="893495"/>
                  <a:pt x="1500963" y="996287"/>
                </a:cubicBezTo>
                <a:cubicBezTo>
                  <a:pt x="1496414" y="1023583"/>
                  <a:pt x="1499690" y="1053423"/>
                  <a:pt x="1487315" y="1078174"/>
                </a:cubicBezTo>
                <a:cubicBezTo>
                  <a:pt x="1479980" y="1092845"/>
                  <a:pt x="1457970" y="1093871"/>
                  <a:pt x="1446372" y="1105469"/>
                </a:cubicBezTo>
                <a:cubicBezTo>
                  <a:pt x="1434774" y="1117067"/>
                  <a:pt x="1428175" y="1132764"/>
                  <a:pt x="1419076" y="1146412"/>
                </a:cubicBezTo>
                <a:cubicBezTo>
                  <a:pt x="1415604" y="1156829"/>
                  <a:pt x="1391203" y="1253975"/>
                  <a:pt x="1364485" y="1269242"/>
                </a:cubicBezTo>
                <a:cubicBezTo>
                  <a:pt x="1344344" y="1280751"/>
                  <a:pt x="1318750" y="1277264"/>
                  <a:pt x="1296246" y="1282890"/>
                </a:cubicBezTo>
                <a:cubicBezTo>
                  <a:pt x="1282290" y="1286379"/>
                  <a:pt x="1268951" y="1291989"/>
                  <a:pt x="1255303" y="1296538"/>
                </a:cubicBezTo>
                <a:cubicBezTo>
                  <a:pt x="1237106" y="1323833"/>
                  <a:pt x="1223909" y="1355227"/>
                  <a:pt x="1200712" y="1378424"/>
                </a:cubicBezTo>
                <a:cubicBezTo>
                  <a:pt x="1173416" y="1405720"/>
                  <a:pt x="1140237" y="1428192"/>
                  <a:pt x="1118825" y="1460311"/>
                </a:cubicBezTo>
                <a:cubicBezTo>
                  <a:pt x="1109727" y="1473959"/>
                  <a:pt x="1103128" y="1489656"/>
                  <a:pt x="1091530" y="1501254"/>
                </a:cubicBezTo>
                <a:cubicBezTo>
                  <a:pt x="1065072" y="1527713"/>
                  <a:pt x="1042945" y="1531097"/>
                  <a:pt x="1009643" y="1542197"/>
                </a:cubicBezTo>
                <a:cubicBezTo>
                  <a:pt x="995995" y="1551296"/>
                  <a:pt x="983371" y="1562157"/>
                  <a:pt x="968700" y="1569493"/>
                </a:cubicBezTo>
                <a:cubicBezTo>
                  <a:pt x="955833" y="1575927"/>
                  <a:pt x="939113" y="1574309"/>
                  <a:pt x="927757" y="1583141"/>
                </a:cubicBezTo>
                <a:cubicBezTo>
                  <a:pt x="897287" y="1606840"/>
                  <a:pt x="873166" y="1637731"/>
                  <a:pt x="845870" y="1665027"/>
                </a:cubicBezTo>
                <a:lnTo>
                  <a:pt x="804927" y="1705971"/>
                </a:lnTo>
                <a:lnTo>
                  <a:pt x="763984" y="1828800"/>
                </a:lnTo>
                <a:cubicBezTo>
                  <a:pt x="759435" y="1842448"/>
                  <a:pt x="763984" y="1865195"/>
                  <a:pt x="750336" y="1869744"/>
                </a:cubicBezTo>
                <a:lnTo>
                  <a:pt x="709393" y="1883391"/>
                </a:lnTo>
                <a:cubicBezTo>
                  <a:pt x="672999" y="1878842"/>
                  <a:pt x="634752" y="1882080"/>
                  <a:pt x="600211" y="1869744"/>
                </a:cubicBezTo>
                <a:cubicBezTo>
                  <a:pt x="569317" y="1858711"/>
                  <a:pt x="550150" y="1823110"/>
                  <a:pt x="518324" y="1815153"/>
                </a:cubicBezTo>
                <a:cubicBezTo>
                  <a:pt x="500127" y="1810604"/>
                  <a:pt x="481699" y="1806895"/>
                  <a:pt x="463733" y="1801505"/>
                </a:cubicBezTo>
                <a:cubicBezTo>
                  <a:pt x="436174" y="1793237"/>
                  <a:pt x="410227" y="1778939"/>
                  <a:pt x="381846" y="1774209"/>
                </a:cubicBezTo>
                <a:lnTo>
                  <a:pt x="299960" y="1760562"/>
                </a:lnTo>
                <a:cubicBezTo>
                  <a:pt x="259703" y="1733724"/>
                  <a:pt x="250910" y="1731728"/>
                  <a:pt x="218073" y="1692323"/>
                </a:cubicBezTo>
                <a:cubicBezTo>
                  <a:pt x="207572" y="1679722"/>
                  <a:pt x="199876" y="1665027"/>
                  <a:pt x="190778" y="1651379"/>
                </a:cubicBezTo>
                <a:cubicBezTo>
                  <a:pt x="186229" y="1610436"/>
                  <a:pt x="192974" y="1566576"/>
                  <a:pt x="177130" y="1528550"/>
                </a:cubicBezTo>
                <a:cubicBezTo>
                  <a:pt x="168381" y="1507553"/>
                  <a:pt x="135156" y="1506532"/>
                  <a:pt x="122539" y="1487606"/>
                </a:cubicBezTo>
                <a:cubicBezTo>
                  <a:pt x="106579" y="1463666"/>
                  <a:pt x="95243" y="1405720"/>
                  <a:pt x="95243" y="1405720"/>
                </a:cubicBezTo>
                <a:cubicBezTo>
                  <a:pt x="129549" y="1302802"/>
                  <a:pt x="83271" y="1429664"/>
                  <a:pt x="136187" y="1323833"/>
                </a:cubicBezTo>
                <a:cubicBezTo>
                  <a:pt x="192691" y="1210825"/>
                  <a:pt x="98903" y="1359285"/>
                  <a:pt x="177130" y="1241947"/>
                </a:cubicBezTo>
                <a:cubicBezTo>
                  <a:pt x="145885" y="1116967"/>
                  <a:pt x="196656" y="1247028"/>
                  <a:pt x="13357" y="1173708"/>
                </a:cubicBezTo>
                <a:cubicBezTo>
                  <a:pt x="0" y="1168365"/>
                  <a:pt x="18018" y="1143999"/>
                  <a:pt x="27005" y="1132765"/>
                </a:cubicBezTo>
                <a:cubicBezTo>
                  <a:pt x="37252" y="1119957"/>
                  <a:pt x="6534" y="1123666"/>
                  <a:pt x="27005" y="1119117"/>
                </a:cubicBezTo>
                <a:close/>
              </a:path>
            </a:pathLst>
          </a:custGeom>
          <a:noFill/>
          <a:ln w="381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par>
                                <p:cTn id="13" presetID="3" presetClass="entr" presetSubtype="10" fill="hold" nodeType="withEffect">
                                  <p:stCondLst>
                                    <p:cond delay="0"/>
                                  </p:stCondLst>
                                  <p:childTnLst>
                                    <p:set>
                                      <p:cBhvr>
                                        <p:cTn id="14" dur="1" fill="hold">
                                          <p:stCondLst>
                                            <p:cond delay="0"/>
                                          </p:stCondLst>
                                        </p:cTn>
                                        <p:tgtEl>
                                          <p:spTgt spid="11267"/>
                                        </p:tgtEl>
                                        <p:attrNameLst>
                                          <p:attrName>style.visibility</p:attrName>
                                        </p:attrNameLst>
                                      </p:cBhvr>
                                      <p:to>
                                        <p:strVal val="visible"/>
                                      </p:to>
                                    </p:set>
                                    <p:animEffect transition="in" filter="blinds(horizontal)">
                                      <p:cBhvr>
                                        <p:cTn id="15" dur="500"/>
                                        <p:tgtEl>
                                          <p:spTgt spid="1126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xit" presetSubtype="10" fill="hold" grpId="1" nodeType="clickEffect">
                                  <p:stCondLst>
                                    <p:cond delay="0"/>
                                  </p:stCondLst>
                                  <p:childTnLst>
                                    <p:animEffect transition="out" filter="blinds(horizontal)">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nodeType="clickEffect">
                                  <p:stCondLst>
                                    <p:cond delay="0"/>
                                  </p:stCondLst>
                                  <p:childTnLst>
                                    <p:animEffect transition="out" filter="blinds(horizontal)">
                                      <p:cBhvr>
                                        <p:cTn id="29" dur="500"/>
                                        <p:tgtEl>
                                          <p:spTgt spid="11267"/>
                                        </p:tgtEl>
                                      </p:cBhvr>
                                    </p:animEffect>
                                    <p:set>
                                      <p:cBhvr>
                                        <p:cTn id="30" dur="1" fill="hold">
                                          <p:stCondLst>
                                            <p:cond delay="499"/>
                                          </p:stCondLst>
                                        </p:cTn>
                                        <p:tgtEl>
                                          <p:spTgt spid="1126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blinds(horizontal)">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blinds(horizontal)">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blinds(horizontal)">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blinds(horizontal)">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blinds(horizontal)">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blinds(horizontal)">
                                      <p:cBhvr>
                                        <p:cTn id="60" dur="500"/>
                                        <p:tgtEl>
                                          <p:spTgt spid="26"/>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blinds(horizontal)">
                                      <p:cBhvr>
                                        <p:cTn id="6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5" grpId="0"/>
      <p:bldP spid="26" grpId="0"/>
      <p:bldP spid="27" grpId="0"/>
      <p:bldP spid="13" grpId="0" animBg="1"/>
      <p:bldP spid="1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285776"/>
            <a:ext cx="3400420" cy="1399032"/>
          </a:xfrm>
        </p:spPr>
        <p:txBody>
          <a:bodyPr/>
          <a:lstStyle/>
          <a:p>
            <a:pPr algn="l"/>
            <a:r>
              <a:rPr lang="en-GB" dirty="0" smtClean="0"/>
              <a:t>Nagaland</a:t>
            </a:r>
            <a:endParaRPr lang="en-GB" dirty="0"/>
          </a:p>
        </p:txBody>
      </p:sp>
      <p:sp>
        <p:nvSpPr>
          <p:cNvPr id="3" name="Rectangle 2"/>
          <p:cNvSpPr/>
          <p:nvPr/>
        </p:nvSpPr>
        <p:spPr>
          <a:xfrm>
            <a:off x="71406" y="785794"/>
            <a:ext cx="4929222" cy="446276"/>
          </a:xfrm>
          <a:prstGeom prst="rect">
            <a:avLst/>
          </a:prstGeom>
        </p:spPr>
        <p:txBody>
          <a:bodyPr wrap="square">
            <a:spAutoFit/>
          </a:bodyPr>
          <a:lstStyle/>
          <a:p>
            <a:r>
              <a:rPr lang="en-GB" sz="2300" dirty="0" smtClean="0"/>
              <a:t>With Signing of </a:t>
            </a:r>
            <a:r>
              <a:rPr lang="en-GB" sz="2300" dirty="0" err="1" smtClean="0"/>
              <a:t>Shillong</a:t>
            </a:r>
            <a:r>
              <a:rPr lang="en-GB" sz="2300" dirty="0" smtClean="0"/>
              <a:t> Accord</a:t>
            </a:r>
            <a:r>
              <a:rPr lang="en-GB" sz="2300" dirty="0" smtClean="0">
                <a:sym typeface="Wingdings" pitchFamily="2" charset="2"/>
              </a:rPr>
              <a:t></a:t>
            </a:r>
            <a:endParaRPr lang="en-GB" sz="2300" dirty="0"/>
          </a:p>
        </p:txBody>
      </p:sp>
      <p:sp>
        <p:nvSpPr>
          <p:cNvPr id="5" name="Rectangle 4"/>
          <p:cNvSpPr/>
          <p:nvPr/>
        </p:nvSpPr>
        <p:spPr>
          <a:xfrm>
            <a:off x="71406" y="1142984"/>
            <a:ext cx="7429552" cy="446276"/>
          </a:xfrm>
          <a:prstGeom prst="rect">
            <a:avLst/>
          </a:prstGeom>
        </p:spPr>
        <p:txBody>
          <a:bodyPr wrap="square">
            <a:spAutoFit/>
          </a:bodyPr>
          <a:lstStyle/>
          <a:p>
            <a:r>
              <a:rPr lang="en-GB" sz="2300" dirty="0" smtClean="0"/>
              <a:t>Just like </a:t>
            </a:r>
            <a:r>
              <a:rPr lang="en-GB" sz="2300" dirty="0" err="1" smtClean="0"/>
              <a:t>Phizo’s</a:t>
            </a:r>
            <a:r>
              <a:rPr lang="en-GB" sz="2300" dirty="0" smtClean="0"/>
              <a:t> said about the </a:t>
            </a:r>
            <a:r>
              <a:rPr lang="en-GB" sz="2300" dirty="0" err="1" smtClean="0"/>
              <a:t>Hydari</a:t>
            </a:r>
            <a:r>
              <a:rPr lang="en-GB" sz="2300" dirty="0" smtClean="0"/>
              <a:t> Agreement </a:t>
            </a:r>
            <a:endParaRPr lang="en-GB" sz="2300" b="1" dirty="0"/>
          </a:p>
        </p:txBody>
      </p:sp>
      <p:sp>
        <p:nvSpPr>
          <p:cNvPr id="6" name="Rectangle 5"/>
          <p:cNvSpPr/>
          <p:nvPr/>
        </p:nvSpPr>
        <p:spPr>
          <a:xfrm>
            <a:off x="0" y="2714621"/>
            <a:ext cx="9144000" cy="1154162"/>
          </a:xfrm>
          <a:prstGeom prst="rect">
            <a:avLst/>
          </a:prstGeom>
        </p:spPr>
        <p:txBody>
          <a:bodyPr wrap="square">
            <a:spAutoFit/>
          </a:bodyPr>
          <a:lstStyle/>
          <a:p>
            <a:r>
              <a:rPr lang="en-GB" sz="2300" dirty="0" smtClean="0"/>
              <a:t>Later on, due to intense differences with existing leadership </a:t>
            </a:r>
            <a:r>
              <a:rPr lang="en-GB" sz="2300" b="1" dirty="0" err="1" smtClean="0"/>
              <a:t>Isak</a:t>
            </a:r>
            <a:r>
              <a:rPr lang="en-GB" sz="2300" b="1" dirty="0" smtClean="0"/>
              <a:t> </a:t>
            </a:r>
            <a:r>
              <a:rPr lang="en-GB" sz="2300" b="1" dirty="0" err="1" smtClean="0"/>
              <a:t>Chisi</a:t>
            </a:r>
            <a:r>
              <a:rPr lang="en-GB" sz="2300" b="1" dirty="0" smtClean="0"/>
              <a:t> </a:t>
            </a:r>
            <a:r>
              <a:rPr lang="en-GB" sz="2300" b="1" dirty="0" err="1" smtClean="0"/>
              <a:t>Swu</a:t>
            </a:r>
            <a:r>
              <a:rPr lang="en-GB" sz="2300" b="1" dirty="0" smtClean="0"/>
              <a:t> and </a:t>
            </a:r>
            <a:r>
              <a:rPr lang="en-GB" sz="2300" b="1" dirty="0" err="1" smtClean="0"/>
              <a:t>Thuingaleng</a:t>
            </a:r>
            <a:r>
              <a:rPr lang="en-GB" sz="2300" b="1" dirty="0" smtClean="0"/>
              <a:t> </a:t>
            </a:r>
            <a:r>
              <a:rPr lang="en-GB" sz="2300" b="1" dirty="0" err="1" smtClean="0"/>
              <a:t>Muivah</a:t>
            </a:r>
            <a:r>
              <a:rPr lang="en-GB" sz="2300" b="1" dirty="0" smtClean="0"/>
              <a:t> </a:t>
            </a:r>
            <a:r>
              <a:rPr lang="en-GB" sz="2300" dirty="0" smtClean="0"/>
              <a:t>formed NSCN </a:t>
            </a:r>
            <a:r>
              <a:rPr lang="en-GB" sz="2300" b="1" dirty="0" smtClean="0"/>
              <a:t>(IM) [The National Socialist Council of </a:t>
            </a:r>
            <a:r>
              <a:rPr lang="en-GB" sz="2300" b="1" dirty="0" err="1" smtClean="0"/>
              <a:t>Nagalim</a:t>
            </a:r>
            <a:r>
              <a:rPr lang="en-GB" sz="2300" b="1" dirty="0" smtClean="0"/>
              <a:t> (Greater Nagaland)] on 31 January 1988</a:t>
            </a:r>
            <a:endParaRPr lang="en-GB" sz="2300" dirty="0"/>
          </a:p>
        </p:txBody>
      </p:sp>
      <p:sp>
        <p:nvSpPr>
          <p:cNvPr id="7" name="Rectangle 6"/>
          <p:cNvSpPr/>
          <p:nvPr/>
        </p:nvSpPr>
        <p:spPr>
          <a:xfrm>
            <a:off x="0" y="3929066"/>
            <a:ext cx="9144000" cy="800219"/>
          </a:xfrm>
          <a:prstGeom prst="rect">
            <a:avLst/>
          </a:prstGeom>
        </p:spPr>
        <p:txBody>
          <a:bodyPr wrap="square">
            <a:spAutoFit/>
          </a:bodyPr>
          <a:lstStyle/>
          <a:p>
            <a:r>
              <a:rPr lang="en-GB" sz="2300" dirty="0" smtClean="0"/>
              <a:t>Followed by the further spilt of S. S. </a:t>
            </a:r>
            <a:r>
              <a:rPr lang="en-GB" sz="2300" dirty="0" err="1" smtClean="0"/>
              <a:t>Khaplang</a:t>
            </a:r>
            <a:r>
              <a:rPr lang="en-GB" sz="2300" dirty="0" smtClean="0"/>
              <a:t> led faction and formation of the </a:t>
            </a:r>
            <a:r>
              <a:rPr lang="en-GB" sz="2300" b="1" dirty="0" smtClean="0"/>
              <a:t>NSCN (</a:t>
            </a:r>
            <a:r>
              <a:rPr lang="en-GB" sz="2300" b="1" dirty="0" err="1" smtClean="0"/>
              <a:t>Khaplang</a:t>
            </a:r>
            <a:r>
              <a:rPr lang="en-GB" sz="2300" b="1" dirty="0" smtClean="0"/>
              <a:t>)</a:t>
            </a:r>
            <a:endParaRPr lang="en-GB" sz="2300" dirty="0"/>
          </a:p>
        </p:txBody>
      </p:sp>
      <p:sp>
        <p:nvSpPr>
          <p:cNvPr id="8" name="Rectangle 7"/>
          <p:cNvSpPr/>
          <p:nvPr/>
        </p:nvSpPr>
        <p:spPr>
          <a:xfrm>
            <a:off x="0" y="4786322"/>
            <a:ext cx="9144000" cy="800219"/>
          </a:xfrm>
          <a:prstGeom prst="rect">
            <a:avLst/>
          </a:prstGeom>
        </p:spPr>
        <p:txBody>
          <a:bodyPr wrap="square">
            <a:spAutoFit/>
          </a:bodyPr>
          <a:lstStyle/>
          <a:p>
            <a:r>
              <a:rPr lang="en-GB" sz="2300" dirty="0" smtClean="0"/>
              <a:t>2011, a new </a:t>
            </a:r>
            <a:r>
              <a:rPr lang="en-GB" sz="2300" b="1" dirty="0" smtClean="0"/>
              <a:t>NSCN (</a:t>
            </a:r>
            <a:r>
              <a:rPr lang="en-GB" sz="2300" b="1" dirty="0" err="1" smtClean="0"/>
              <a:t>Khole-Kitovi</a:t>
            </a:r>
            <a:r>
              <a:rPr lang="en-GB" sz="2300" b="1" dirty="0" smtClean="0"/>
              <a:t>) </a:t>
            </a:r>
            <a:r>
              <a:rPr lang="en-GB" sz="2300" dirty="0" smtClean="0"/>
              <a:t>group was formed as a breakaway faction of the NSCN (K).</a:t>
            </a:r>
            <a:endParaRPr lang="en-GB" sz="2300" dirty="0"/>
          </a:p>
        </p:txBody>
      </p:sp>
      <p:pic>
        <p:nvPicPr>
          <p:cNvPr id="12290" name="Picture 2" descr="D:\UPSC\Teaching\Internal Security\North east\2015_7$largeimg06_Jul_2015_043858720.jpg"/>
          <p:cNvPicPr>
            <a:picLocks noChangeAspect="1" noChangeArrowheads="1"/>
          </p:cNvPicPr>
          <p:nvPr/>
        </p:nvPicPr>
        <p:blipFill>
          <a:blip r:embed="rId2"/>
          <a:srcRect/>
          <a:stretch>
            <a:fillRect/>
          </a:stretch>
        </p:blipFill>
        <p:spPr bwMode="auto">
          <a:xfrm>
            <a:off x="4429124" y="4143380"/>
            <a:ext cx="4572000" cy="2794000"/>
          </a:xfrm>
          <a:prstGeom prst="rect">
            <a:avLst/>
          </a:prstGeom>
          <a:noFill/>
        </p:spPr>
      </p:pic>
      <p:sp>
        <p:nvSpPr>
          <p:cNvPr id="9" name="Rectangle 8"/>
          <p:cNvSpPr/>
          <p:nvPr/>
        </p:nvSpPr>
        <p:spPr>
          <a:xfrm>
            <a:off x="4500562" y="785794"/>
            <a:ext cx="4286248" cy="800219"/>
          </a:xfrm>
          <a:prstGeom prst="rect">
            <a:avLst/>
          </a:prstGeom>
        </p:spPr>
        <p:txBody>
          <a:bodyPr wrap="square">
            <a:spAutoFit/>
          </a:bodyPr>
          <a:lstStyle/>
          <a:p>
            <a:r>
              <a:rPr lang="en-GB" sz="2300" dirty="0" smtClean="0"/>
              <a:t>split of the Naga rebel movement</a:t>
            </a:r>
            <a:endParaRPr lang="en-GB" sz="2300" dirty="0"/>
          </a:p>
        </p:txBody>
      </p:sp>
      <p:sp>
        <p:nvSpPr>
          <p:cNvPr id="10" name="Rectangle 9"/>
          <p:cNvSpPr/>
          <p:nvPr/>
        </p:nvSpPr>
        <p:spPr>
          <a:xfrm>
            <a:off x="0" y="1571612"/>
            <a:ext cx="9144000" cy="1154162"/>
          </a:xfrm>
          <a:prstGeom prst="rect">
            <a:avLst/>
          </a:prstGeom>
        </p:spPr>
        <p:txBody>
          <a:bodyPr wrap="square">
            <a:spAutoFit/>
          </a:bodyPr>
          <a:lstStyle/>
          <a:p>
            <a:r>
              <a:rPr lang="en-GB" sz="2300" b="1" dirty="0" smtClean="0"/>
              <a:t>3 Leaders </a:t>
            </a:r>
            <a:r>
              <a:rPr lang="en-GB" sz="2300" b="1" dirty="0" err="1" smtClean="0"/>
              <a:t>Muivah</a:t>
            </a:r>
            <a:r>
              <a:rPr lang="en-GB" sz="2300" dirty="0" smtClean="0"/>
              <a:t>, </a:t>
            </a:r>
            <a:r>
              <a:rPr lang="en-GB" sz="2300" b="1" dirty="0" err="1" smtClean="0"/>
              <a:t>Swu</a:t>
            </a:r>
            <a:r>
              <a:rPr lang="en-GB" sz="2300" dirty="0" smtClean="0"/>
              <a:t> and </a:t>
            </a:r>
            <a:r>
              <a:rPr lang="en-GB" sz="2300" b="1" dirty="0" err="1" smtClean="0"/>
              <a:t>Khaplang</a:t>
            </a:r>
            <a:r>
              <a:rPr lang="en-GB" sz="2300" dirty="0" smtClean="0"/>
              <a:t> condemned the </a:t>
            </a:r>
            <a:r>
              <a:rPr lang="en-GB" sz="2300" dirty="0" err="1" smtClean="0"/>
              <a:t>Shillong</a:t>
            </a:r>
            <a:r>
              <a:rPr lang="en-GB" sz="2300" dirty="0" smtClean="0"/>
              <a:t> Accord as a sell out to the Union government and </a:t>
            </a:r>
            <a:r>
              <a:rPr lang="en-GB" sz="2300" b="1" dirty="0" smtClean="0"/>
              <a:t>formed the NSCN in Myanmar in 1980</a:t>
            </a:r>
            <a:endParaRPr lang="en-GB" sz="2300" b="1" dirty="0"/>
          </a:p>
        </p:txBody>
      </p:sp>
      <p:sp>
        <p:nvSpPr>
          <p:cNvPr id="11" name="Rectangle 10"/>
          <p:cNvSpPr/>
          <p:nvPr/>
        </p:nvSpPr>
        <p:spPr>
          <a:xfrm>
            <a:off x="32" y="5643578"/>
            <a:ext cx="9144000" cy="446276"/>
          </a:xfrm>
          <a:prstGeom prst="rect">
            <a:avLst/>
          </a:prstGeom>
        </p:spPr>
        <p:txBody>
          <a:bodyPr wrap="square">
            <a:spAutoFit/>
          </a:bodyPr>
          <a:lstStyle/>
          <a:p>
            <a:r>
              <a:rPr lang="en-GB" sz="2300" dirty="0" smtClean="0"/>
              <a:t>Later on a </a:t>
            </a:r>
            <a:r>
              <a:rPr lang="en-GB" sz="2300" b="1" dirty="0" smtClean="0"/>
              <a:t>New NSCN (Reformation)</a:t>
            </a:r>
            <a:r>
              <a:rPr lang="en-GB" sz="2300" dirty="0" smtClean="0"/>
              <a:t> also came into existence</a:t>
            </a:r>
            <a:endParaRPr lang="en-GB" sz="2300" dirty="0"/>
          </a:p>
        </p:txBody>
      </p:sp>
      <p:sp>
        <p:nvSpPr>
          <p:cNvPr id="13"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par>
                                <p:cTn id="23" presetID="3" presetClass="entr" presetSubtype="10" fill="hold" nodeType="withEffect">
                                  <p:stCondLst>
                                    <p:cond delay="0"/>
                                  </p:stCondLst>
                                  <p:childTnLst>
                                    <p:set>
                                      <p:cBhvr>
                                        <p:cTn id="24" dur="1" fill="hold">
                                          <p:stCondLst>
                                            <p:cond delay="0"/>
                                          </p:stCondLst>
                                        </p:cTn>
                                        <p:tgtEl>
                                          <p:spTgt spid="12290"/>
                                        </p:tgtEl>
                                        <p:attrNameLst>
                                          <p:attrName>style.visibility</p:attrName>
                                        </p:attrNameLst>
                                      </p:cBhvr>
                                      <p:to>
                                        <p:strVal val="visible"/>
                                      </p:to>
                                    </p:set>
                                    <p:animEffect transition="in" filter="blinds(horizontal)">
                                      <p:cBhvr>
                                        <p:cTn id="25" dur="500"/>
                                        <p:tgtEl>
                                          <p:spTgt spid="12290"/>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nodeType="clickEffect">
                                  <p:stCondLst>
                                    <p:cond delay="0"/>
                                  </p:stCondLst>
                                  <p:childTnLst>
                                    <p:animEffect transition="out" filter="blinds(horizontal)">
                                      <p:cBhvr>
                                        <p:cTn id="29" dur="500"/>
                                        <p:tgtEl>
                                          <p:spTgt spid="12290"/>
                                        </p:tgtEl>
                                      </p:cBhvr>
                                    </p:animEffect>
                                    <p:set>
                                      <p:cBhvr>
                                        <p:cTn id="30" dur="1" fill="hold">
                                          <p:stCondLst>
                                            <p:cond delay="499"/>
                                          </p:stCondLst>
                                        </p:cTn>
                                        <p:tgtEl>
                                          <p:spTgt spid="1229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linds(horizontal)">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blinds(horizontal)">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blinds(horizontal)">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blinds(horizontal)">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 y="-285776"/>
            <a:ext cx="3543296" cy="1399032"/>
          </a:xfrm>
        </p:spPr>
        <p:txBody>
          <a:bodyPr/>
          <a:lstStyle/>
          <a:p>
            <a:pPr algn="l"/>
            <a:r>
              <a:rPr lang="en-GB" dirty="0" smtClean="0"/>
              <a:t>Nagaland</a:t>
            </a:r>
            <a:endParaRPr lang="en-GB" dirty="0"/>
          </a:p>
        </p:txBody>
      </p:sp>
      <p:graphicFrame>
        <p:nvGraphicFramePr>
          <p:cNvPr id="6" name="Diagram 5"/>
          <p:cNvGraphicFramePr/>
          <p:nvPr/>
        </p:nvGraphicFramePr>
        <p:xfrm>
          <a:off x="1571604" y="785794"/>
          <a:ext cx="7072362" cy="4857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0" y="5429264"/>
            <a:ext cx="9144000" cy="830997"/>
          </a:xfrm>
          <a:prstGeom prst="rect">
            <a:avLst/>
          </a:prstGeom>
        </p:spPr>
        <p:txBody>
          <a:bodyPr wrap="square">
            <a:spAutoFit/>
          </a:bodyPr>
          <a:lstStyle/>
          <a:p>
            <a:r>
              <a:rPr lang="en-GB" sz="2400" b="1" dirty="0" smtClean="0"/>
              <a:t>NSCN (IM) and the NSCN (K) </a:t>
            </a:r>
            <a:r>
              <a:rPr lang="en-GB" sz="2400" dirty="0" smtClean="0"/>
              <a:t>were</a:t>
            </a:r>
            <a:r>
              <a:rPr lang="en-GB" sz="2400" b="1" dirty="0" smtClean="0"/>
              <a:t> under </a:t>
            </a:r>
            <a:r>
              <a:rPr lang="en-GB" sz="2400" b="1" u="sng" dirty="0" smtClean="0"/>
              <a:t>ceasefire</a:t>
            </a:r>
            <a:r>
              <a:rPr lang="en-GB" sz="2400" b="1" dirty="0" smtClean="0"/>
              <a:t> with the Union government since </a:t>
            </a:r>
            <a:r>
              <a:rPr lang="en-GB" sz="2400" dirty="0" smtClean="0"/>
              <a:t>1997 and 2001 respectively</a:t>
            </a:r>
            <a:endParaRPr lang="en-GB" sz="2400" dirty="0"/>
          </a:p>
        </p:txBody>
      </p:sp>
      <p:sp>
        <p:nvSpPr>
          <p:cNvPr id="8"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357214"/>
            <a:ext cx="8229600" cy="1143000"/>
          </a:xfrm>
        </p:spPr>
        <p:txBody>
          <a:bodyPr/>
          <a:lstStyle/>
          <a:p>
            <a:pPr algn="l"/>
            <a:r>
              <a:rPr lang="en-GB" dirty="0" smtClean="0"/>
              <a:t>Introduction</a:t>
            </a:r>
            <a:endParaRPr lang="en-GB" dirty="0"/>
          </a:p>
        </p:txBody>
      </p:sp>
      <p:pic>
        <p:nvPicPr>
          <p:cNvPr id="1026" name="Picture 2" descr="D:\UPSC\Teaching\Internal Security\chanakya-kautilya-arthashastra-colors.jpg"/>
          <p:cNvPicPr>
            <a:picLocks noChangeAspect="1" noChangeArrowheads="1"/>
          </p:cNvPicPr>
          <p:nvPr/>
        </p:nvPicPr>
        <p:blipFill>
          <a:blip r:embed="rId3"/>
          <a:srcRect l="10625" r="29375"/>
          <a:stretch>
            <a:fillRect/>
          </a:stretch>
        </p:blipFill>
        <p:spPr bwMode="auto">
          <a:xfrm>
            <a:off x="6500826" y="357166"/>
            <a:ext cx="2400017" cy="2160000"/>
          </a:xfrm>
          <a:prstGeom prst="rect">
            <a:avLst/>
          </a:prstGeom>
          <a:noFill/>
        </p:spPr>
      </p:pic>
      <p:sp>
        <p:nvSpPr>
          <p:cNvPr id="8" name="Rectangle 7"/>
          <p:cNvSpPr/>
          <p:nvPr/>
        </p:nvSpPr>
        <p:spPr>
          <a:xfrm>
            <a:off x="167080" y="357166"/>
            <a:ext cx="4960012" cy="446276"/>
          </a:xfrm>
          <a:prstGeom prst="rect">
            <a:avLst/>
          </a:prstGeom>
        </p:spPr>
        <p:txBody>
          <a:bodyPr wrap="none">
            <a:spAutoFit/>
          </a:bodyPr>
          <a:lstStyle/>
          <a:p>
            <a:r>
              <a:rPr lang="en-GB" sz="2300" dirty="0" err="1" smtClean="0"/>
              <a:t>Kautilya</a:t>
            </a:r>
            <a:r>
              <a:rPr lang="en-GB" sz="2300" dirty="0" smtClean="0"/>
              <a:t> wrote in the </a:t>
            </a:r>
            <a:r>
              <a:rPr lang="en-GB" sz="2300" i="1" dirty="0" err="1" smtClean="0"/>
              <a:t>Arthashastra</a:t>
            </a:r>
            <a:endParaRPr lang="en-GB" sz="2300" dirty="0"/>
          </a:p>
        </p:txBody>
      </p:sp>
      <p:sp>
        <p:nvSpPr>
          <p:cNvPr id="9" name="Rectangle 8"/>
          <p:cNvSpPr/>
          <p:nvPr/>
        </p:nvSpPr>
        <p:spPr>
          <a:xfrm>
            <a:off x="167112" y="696708"/>
            <a:ext cx="6690904" cy="830997"/>
          </a:xfrm>
          <a:prstGeom prst="rect">
            <a:avLst/>
          </a:prstGeom>
        </p:spPr>
        <p:txBody>
          <a:bodyPr wrap="square">
            <a:spAutoFit/>
          </a:bodyPr>
          <a:lstStyle/>
          <a:p>
            <a:r>
              <a:rPr lang="en-GB" sz="2300" dirty="0" smtClean="0"/>
              <a:t>A state could be at risk from four different kinds of threats </a:t>
            </a:r>
          </a:p>
        </p:txBody>
      </p:sp>
      <p:sp>
        <p:nvSpPr>
          <p:cNvPr id="10" name="Rectangle 9"/>
          <p:cNvSpPr/>
          <p:nvPr/>
        </p:nvSpPr>
        <p:spPr>
          <a:xfrm>
            <a:off x="166146" y="1411088"/>
            <a:ext cx="1252266" cy="446276"/>
          </a:xfrm>
          <a:prstGeom prst="rect">
            <a:avLst/>
          </a:prstGeom>
        </p:spPr>
        <p:txBody>
          <a:bodyPr wrap="none">
            <a:spAutoFit/>
          </a:bodyPr>
          <a:lstStyle/>
          <a:p>
            <a:r>
              <a:rPr lang="en-GB" sz="2300" dirty="0" smtClean="0"/>
              <a:t>Internal</a:t>
            </a:r>
            <a:endParaRPr lang="en-GB" sz="2300" dirty="0"/>
          </a:p>
        </p:txBody>
      </p:sp>
      <p:sp>
        <p:nvSpPr>
          <p:cNvPr id="11" name="Rectangle 10"/>
          <p:cNvSpPr/>
          <p:nvPr/>
        </p:nvSpPr>
        <p:spPr>
          <a:xfrm>
            <a:off x="142844" y="1768278"/>
            <a:ext cx="1305165" cy="446276"/>
          </a:xfrm>
          <a:prstGeom prst="rect">
            <a:avLst/>
          </a:prstGeom>
        </p:spPr>
        <p:txBody>
          <a:bodyPr wrap="none">
            <a:spAutoFit/>
          </a:bodyPr>
          <a:lstStyle/>
          <a:p>
            <a:r>
              <a:rPr lang="en-GB" sz="2300" dirty="0" smtClean="0"/>
              <a:t>External</a:t>
            </a:r>
            <a:endParaRPr lang="en-GB" sz="2300" dirty="0"/>
          </a:p>
        </p:txBody>
      </p:sp>
      <p:sp>
        <p:nvSpPr>
          <p:cNvPr id="12" name="Rectangle 11"/>
          <p:cNvSpPr/>
          <p:nvPr/>
        </p:nvSpPr>
        <p:spPr>
          <a:xfrm>
            <a:off x="136503" y="2137610"/>
            <a:ext cx="4366901" cy="446276"/>
          </a:xfrm>
          <a:prstGeom prst="rect">
            <a:avLst/>
          </a:prstGeom>
        </p:spPr>
        <p:txBody>
          <a:bodyPr wrap="none">
            <a:spAutoFit/>
          </a:bodyPr>
          <a:lstStyle/>
          <a:p>
            <a:r>
              <a:rPr lang="en-GB" sz="2300" dirty="0" smtClean="0"/>
              <a:t>Externally-aided internal and </a:t>
            </a:r>
            <a:endParaRPr lang="en-GB" sz="2300" dirty="0"/>
          </a:p>
        </p:txBody>
      </p:sp>
      <p:sp>
        <p:nvSpPr>
          <p:cNvPr id="13" name="Rectangle 12"/>
          <p:cNvSpPr/>
          <p:nvPr/>
        </p:nvSpPr>
        <p:spPr>
          <a:xfrm>
            <a:off x="142844" y="2494800"/>
            <a:ext cx="4572000" cy="446276"/>
          </a:xfrm>
          <a:prstGeom prst="rect">
            <a:avLst/>
          </a:prstGeom>
        </p:spPr>
        <p:txBody>
          <a:bodyPr>
            <a:spAutoFit/>
          </a:bodyPr>
          <a:lstStyle/>
          <a:p>
            <a:r>
              <a:rPr lang="en-GB" sz="2300" dirty="0" smtClean="0"/>
              <a:t>Internally-aided external</a:t>
            </a:r>
            <a:endParaRPr lang="en-GB" sz="2300" dirty="0"/>
          </a:p>
        </p:txBody>
      </p:sp>
      <p:sp>
        <p:nvSpPr>
          <p:cNvPr id="14" name="Rectangle 13"/>
          <p:cNvSpPr/>
          <p:nvPr/>
        </p:nvSpPr>
        <p:spPr>
          <a:xfrm>
            <a:off x="142876" y="3054162"/>
            <a:ext cx="8643966" cy="800219"/>
          </a:xfrm>
          <a:prstGeom prst="rect">
            <a:avLst/>
          </a:prstGeom>
        </p:spPr>
        <p:txBody>
          <a:bodyPr wrap="square">
            <a:spAutoFit/>
          </a:bodyPr>
          <a:lstStyle/>
          <a:p>
            <a:r>
              <a:rPr lang="en-GB" sz="2300" dirty="0" smtClean="0"/>
              <a:t>Internal security scenario in India has a mix of all the shades of threats visualized by </a:t>
            </a:r>
            <a:r>
              <a:rPr lang="en-GB" sz="2300" dirty="0" err="1" smtClean="0"/>
              <a:t>Kautilya</a:t>
            </a:r>
            <a:endParaRPr lang="en-GB" sz="2300" dirty="0"/>
          </a:p>
        </p:txBody>
      </p:sp>
      <p:sp>
        <p:nvSpPr>
          <p:cNvPr id="15" name="Rectangle 14"/>
          <p:cNvSpPr/>
          <p:nvPr/>
        </p:nvSpPr>
        <p:spPr>
          <a:xfrm>
            <a:off x="142844" y="3786190"/>
            <a:ext cx="9072626" cy="800219"/>
          </a:xfrm>
          <a:prstGeom prst="rect">
            <a:avLst/>
          </a:prstGeom>
        </p:spPr>
        <p:txBody>
          <a:bodyPr wrap="square">
            <a:spAutoFit/>
          </a:bodyPr>
          <a:lstStyle/>
          <a:p>
            <a:r>
              <a:rPr lang="en-GB" sz="2300" dirty="0" smtClean="0"/>
              <a:t>According to an estimate, 252/640 districts</a:t>
            </a:r>
            <a:r>
              <a:rPr lang="en-GB" sz="2300" dirty="0" smtClean="0">
                <a:sym typeface="Wingdings" pitchFamily="2" charset="2"/>
              </a:rPr>
              <a:t></a:t>
            </a:r>
            <a:r>
              <a:rPr lang="en-GB" sz="2300" dirty="0" smtClean="0"/>
              <a:t> affected by varying intensities of subversive, insurgent and terrorist activities</a:t>
            </a:r>
            <a:endParaRPr lang="en-GB" sz="2300" dirty="0"/>
          </a:p>
        </p:txBody>
      </p:sp>
      <p:sp>
        <p:nvSpPr>
          <p:cNvPr id="16" name="Rectangle 15"/>
          <p:cNvSpPr/>
          <p:nvPr/>
        </p:nvSpPr>
        <p:spPr>
          <a:xfrm>
            <a:off x="142844" y="4714884"/>
            <a:ext cx="4572000" cy="446276"/>
          </a:xfrm>
          <a:prstGeom prst="rect">
            <a:avLst/>
          </a:prstGeom>
        </p:spPr>
        <p:txBody>
          <a:bodyPr>
            <a:spAutoFit/>
          </a:bodyPr>
          <a:lstStyle/>
          <a:p>
            <a:r>
              <a:rPr lang="en-GB" sz="2300" dirty="0" err="1" smtClean="0"/>
              <a:t>Naxalist</a:t>
            </a:r>
            <a:r>
              <a:rPr lang="en-GB" sz="2300" dirty="0" smtClean="0"/>
              <a:t>/Maoist-173 district</a:t>
            </a:r>
            <a:endParaRPr lang="en-GB" sz="2300" dirty="0"/>
          </a:p>
        </p:txBody>
      </p:sp>
      <p:sp>
        <p:nvSpPr>
          <p:cNvPr id="17" name="TextBox 16"/>
          <p:cNvSpPr txBox="1"/>
          <p:nvPr/>
        </p:nvSpPr>
        <p:spPr>
          <a:xfrm>
            <a:off x="142844" y="5214950"/>
            <a:ext cx="4992072" cy="446276"/>
          </a:xfrm>
          <a:prstGeom prst="rect">
            <a:avLst/>
          </a:prstGeom>
          <a:noFill/>
        </p:spPr>
        <p:txBody>
          <a:bodyPr wrap="none" rtlCol="0">
            <a:spAutoFit/>
          </a:bodyPr>
          <a:lstStyle/>
          <a:p>
            <a:r>
              <a:rPr lang="en-GB" sz="2300" dirty="0" err="1" smtClean="0"/>
              <a:t>Separtists,Terrorist</a:t>
            </a:r>
            <a:r>
              <a:rPr lang="en-GB" sz="2300" dirty="0" smtClean="0"/>
              <a:t> in J&amp;K-15 district</a:t>
            </a:r>
            <a:endParaRPr lang="en-GB" sz="2300" dirty="0"/>
          </a:p>
        </p:txBody>
      </p:sp>
      <p:sp>
        <p:nvSpPr>
          <p:cNvPr id="18" name="TextBox 17"/>
          <p:cNvSpPr txBox="1"/>
          <p:nvPr/>
        </p:nvSpPr>
        <p:spPr>
          <a:xfrm>
            <a:off x="142844" y="5643578"/>
            <a:ext cx="6572296" cy="446276"/>
          </a:xfrm>
          <a:prstGeom prst="rect">
            <a:avLst/>
          </a:prstGeom>
          <a:noFill/>
        </p:spPr>
        <p:txBody>
          <a:bodyPr wrap="square" rtlCol="0">
            <a:spAutoFit/>
          </a:bodyPr>
          <a:lstStyle/>
          <a:p>
            <a:r>
              <a:rPr lang="en-GB" sz="2300" dirty="0" smtClean="0"/>
              <a:t>Ethnic insurgents outfits-64 districts of NE India</a:t>
            </a:r>
            <a:endParaRPr lang="en-GB" sz="2300" dirty="0"/>
          </a:p>
        </p:txBody>
      </p:sp>
      <p:sp>
        <p:nvSpPr>
          <p:cNvPr id="20"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blinds(horizontal)">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linds(horizontal)">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linds(horizontal)">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blinds(horizontal)">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linds(horizontal)">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blinds(horizontal)">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blinds(horizontal)">
                                      <p:cBhvr>
                                        <p:cTn id="6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P spid="16" grpId="0"/>
      <p:bldP spid="17"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285776"/>
            <a:ext cx="3543296" cy="1399032"/>
          </a:xfrm>
        </p:spPr>
        <p:txBody>
          <a:bodyPr/>
          <a:lstStyle/>
          <a:p>
            <a:pPr algn="l"/>
            <a:r>
              <a:rPr lang="en-GB" dirty="0" smtClean="0"/>
              <a:t>Nagaland</a:t>
            </a:r>
            <a:endParaRPr lang="en-GB" dirty="0"/>
          </a:p>
        </p:txBody>
      </p:sp>
      <p:sp>
        <p:nvSpPr>
          <p:cNvPr id="5" name="Rectangle 4"/>
          <p:cNvSpPr/>
          <p:nvPr/>
        </p:nvSpPr>
        <p:spPr>
          <a:xfrm>
            <a:off x="0" y="987966"/>
            <a:ext cx="8572528" cy="446276"/>
          </a:xfrm>
          <a:prstGeom prst="rect">
            <a:avLst/>
          </a:prstGeom>
        </p:spPr>
        <p:txBody>
          <a:bodyPr wrap="square">
            <a:spAutoFit/>
          </a:bodyPr>
          <a:lstStyle/>
          <a:p>
            <a:r>
              <a:rPr lang="en-GB" sz="2300" dirty="0" smtClean="0"/>
              <a:t>Major issues that are emerging in the Naga conflict</a:t>
            </a:r>
            <a:endParaRPr lang="en-GB" sz="2300" dirty="0"/>
          </a:p>
        </p:txBody>
      </p:sp>
      <p:sp>
        <p:nvSpPr>
          <p:cNvPr id="8" name="Rectangle 7"/>
          <p:cNvSpPr/>
          <p:nvPr/>
        </p:nvSpPr>
        <p:spPr>
          <a:xfrm>
            <a:off x="0" y="1714488"/>
            <a:ext cx="8643966" cy="800219"/>
          </a:xfrm>
          <a:prstGeom prst="rect">
            <a:avLst/>
          </a:prstGeom>
        </p:spPr>
        <p:txBody>
          <a:bodyPr wrap="square">
            <a:spAutoFit/>
          </a:bodyPr>
          <a:lstStyle/>
          <a:p>
            <a:r>
              <a:rPr lang="en-GB" sz="2300" dirty="0" smtClean="0"/>
              <a:t>Split in the NSCN (</a:t>
            </a:r>
            <a:r>
              <a:rPr lang="en-GB" sz="2300" dirty="0" err="1" smtClean="0"/>
              <a:t>Khaplang</a:t>
            </a:r>
            <a:r>
              <a:rPr lang="en-GB" sz="2300" dirty="0" smtClean="0"/>
              <a:t>) has created a </a:t>
            </a:r>
            <a:r>
              <a:rPr lang="en-GB" sz="2300" u="sng" dirty="0" smtClean="0"/>
              <a:t>major dent </a:t>
            </a:r>
            <a:r>
              <a:rPr lang="en-GB" sz="2300" dirty="0" smtClean="0"/>
              <a:t>in the influence of the outfit</a:t>
            </a:r>
            <a:endParaRPr lang="en-GB" sz="2300" dirty="0"/>
          </a:p>
        </p:txBody>
      </p:sp>
      <p:sp>
        <p:nvSpPr>
          <p:cNvPr id="9" name="Rectangle 8"/>
          <p:cNvSpPr/>
          <p:nvPr/>
        </p:nvSpPr>
        <p:spPr>
          <a:xfrm>
            <a:off x="0" y="2643182"/>
            <a:ext cx="8786842" cy="800219"/>
          </a:xfrm>
          <a:prstGeom prst="rect">
            <a:avLst/>
          </a:prstGeom>
        </p:spPr>
        <p:txBody>
          <a:bodyPr wrap="square">
            <a:spAutoFit/>
          </a:bodyPr>
          <a:lstStyle/>
          <a:p>
            <a:r>
              <a:rPr lang="en-GB" sz="2300" u="sng" dirty="0" smtClean="0"/>
              <a:t>Support base </a:t>
            </a:r>
            <a:r>
              <a:rPr lang="en-GB" sz="2300" dirty="0" smtClean="0"/>
              <a:t>of the outfit in Naga inhabited areas of Nagaland has </a:t>
            </a:r>
            <a:r>
              <a:rPr lang="en-GB" sz="2300" u="sng" dirty="0" smtClean="0"/>
              <a:t>reduced</a:t>
            </a:r>
            <a:endParaRPr lang="en-GB" sz="2300" u="sng" dirty="0"/>
          </a:p>
        </p:txBody>
      </p:sp>
      <p:sp>
        <p:nvSpPr>
          <p:cNvPr id="10" name="Rectangle 9"/>
          <p:cNvSpPr/>
          <p:nvPr/>
        </p:nvSpPr>
        <p:spPr>
          <a:xfrm>
            <a:off x="0" y="3489284"/>
            <a:ext cx="9144000" cy="1154162"/>
          </a:xfrm>
          <a:prstGeom prst="rect">
            <a:avLst/>
          </a:prstGeom>
        </p:spPr>
        <p:txBody>
          <a:bodyPr wrap="square">
            <a:spAutoFit/>
          </a:bodyPr>
          <a:lstStyle/>
          <a:p>
            <a:r>
              <a:rPr lang="en-GB" sz="2300" dirty="0" smtClean="0"/>
              <a:t>NSCN (IM), views itself as the </a:t>
            </a:r>
            <a:r>
              <a:rPr lang="en-GB" sz="2300" u="sng" dirty="0" smtClean="0"/>
              <a:t>sole representative </a:t>
            </a:r>
            <a:r>
              <a:rPr lang="en-GB" sz="2300" dirty="0" smtClean="0"/>
              <a:t>of the Naga people in peace talks, is being increasingly threatened on its home turf by the NSCN (</a:t>
            </a:r>
            <a:r>
              <a:rPr lang="en-GB" sz="2300" dirty="0" err="1" smtClean="0"/>
              <a:t>Khole</a:t>
            </a:r>
            <a:r>
              <a:rPr lang="en-GB" sz="2300" dirty="0" smtClean="0"/>
              <a:t> and </a:t>
            </a:r>
            <a:r>
              <a:rPr lang="en-GB" sz="2300" dirty="0" err="1" smtClean="0"/>
              <a:t>Kitovi</a:t>
            </a:r>
            <a:r>
              <a:rPr lang="en-GB" sz="2300" dirty="0" smtClean="0"/>
              <a:t>) faction</a:t>
            </a:r>
            <a:endParaRPr lang="en-GB" sz="2300" dirty="0"/>
          </a:p>
        </p:txBody>
      </p:sp>
      <p:sp>
        <p:nvSpPr>
          <p:cNvPr id="11" name="Rectangle 10"/>
          <p:cNvSpPr/>
          <p:nvPr/>
        </p:nvSpPr>
        <p:spPr>
          <a:xfrm>
            <a:off x="0" y="4791686"/>
            <a:ext cx="9144000" cy="1508105"/>
          </a:xfrm>
          <a:prstGeom prst="rect">
            <a:avLst/>
          </a:prstGeom>
        </p:spPr>
        <p:txBody>
          <a:bodyPr wrap="square">
            <a:spAutoFit/>
          </a:bodyPr>
          <a:lstStyle/>
          <a:p>
            <a:r>
              <a:rPr lang="en-GB" sz="2300" b="1" dirty="0" smtClean="0"/>
              <a:t>NSCN (</a:t>
            </a:r>
            <a:r>
              <a:rPr lang="en-GB" sz="2300" b="1" dirty="0" err="1" smtClean="0"/>
              <a:t>Khaplang</a:t>
            </a:r>
            <a:r>
              <a:rPr lang="en-GB" sz="2300" b="1" dirty="0" smtClean="0"/>
              <a:t>) </a:t>
            </a:r>
            <a:r>
              <a:rPr lang="en-GB" sz="2300" dirty="0" smtClean="0"/>
              <a:t>is a major threat to the </a:t>
            </a:r>
            <a:r>
              <a:rPr lang="en-GB" sz="2300" b="1" dirty="0" smtClean="0"/>
              <a:t>NSCN (IM) </a:t>
            </a:r>
            <a:r>
              <a:rPr lang="en-GB" sz="2300" dirty="0" smtClean="0"/>
              <a:t>as a rival armed actor, its influence in terms of social legitimacy in Naga inhabited areas in India has been limited at best, due to the fact that its Chairman </a:t>
            </a:r>
            <a:r>
              <a:rPr lang="en-GB" sz="2300" u="sng" dirty="0" err="1" smtClean="0"/>
              <a:t>Khaplang</a:t>
            </a:r>
            <a:r>
              <a:rPr lang="en-GB" sz="2300" u="sng" dirty="0" smtClean="0"/>
              <a:t> belongs to Myanmar</a:t>
            </a:r>
            <a:endParaRPr lang="en-GB" sz="2300" u="sng" dirty="0"/>
          </a:p>
        </p:txBody>
      </p:sp>
      <p:pic>
        <p:nvPicPr>
          <p:cNvPr id="12" name="Picture 2" descr="D:\UPSC\Teaching\Internal Security\North east\Naga_factions_area_1952190a.jpg"/>
          <p:cNvPicPr>
            <a:picLocks noChangeAspect="1" noChangeArrowheads="1"/>
          </p:cNvPicPr>
          <p:nvPr/>
        </p:nvPicPr>
        <p:blipFill>
          <a:blip r:embed="rId3"/>
          <a:srcRect r="8824"/>
          <a:stretch>
            <a:fillRect/>
          </a:stretch>
        </p:blipFill>
        <p:spPr bwMode="auto">
          <a:xfrm>
            <a:off x="-55393" y="785794"/>
            <a:ext cx="9485177" cy="5643602"/>
          </a:xfrm>
          <a:prstGeom prst="rect">
            <a:avLst/>
          </a:prstGeom>
          <a:noFill/>
        </p:spPr>
      </p:pic>
      <p:sp>
        <p:nvSpPr>
          <p:cNvPr id="14"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blinds(horizontal)">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428652"/>
            <a:ext cx="3543296" cy="1399032"/>
          </a:xfrm>
        </p:spPr>
        <p:txBody>
          <a:bodyPr/>
          <a:lstStyle/>
          <a:p>
            <a:pPr algn="l"/>
            <a:r>
              <a:rPr lang="en-GB" dirty="0" smtClean="0"/>
              <a:t>Nagaland</a:t>
            </a:r>
            <a:endParaRPr lang="en-GB" dirty="0"/>
          </a:p>
        </p:txBody>
      </p:sp>
      <p:sp>
        <p:nvSpPr>
          <p:cNvPr id="12" name="Rectangle 11"/>
          <p:cNvSpPr/>
          <p:nvPr/>
        </p:nvSpPr>
        <p:spPr>
          <a:xfrm>
            <a:off x="5572132" y="53766"/>
            <a:ext cx="2171858" cy="446276"/>
          </a:xfrm>
          <a:prstGeom prst="rect">
            <a:avLst/>
          </a:prstGeom>
        </p:spPr>
        <p:txBody>
          <a:bodyPr wrap="square">
            <a:spAutoFit/>
          </a:bodyPr>
          <a:lstStyle/>
          <a:p>
            <a:r>
              <a:rPr lang="en-GB" sz="2300" dirty="0" smtClean="0"/>
              <a:t>3 August 2015</a:t>
            </a:r>
            <a:endParaRPr lang="en-GB" sz="2300" dirty="0"/>
          </a:p>
        </p:txBody>
      </p:sp>
      <p:sp>
        <p:nvSpPr>
          <p:cNvPr id="13" name="Rectangle 12"/>
          <p:cNvSpPr/>
          <p:nvPr/>
        </p:nvSpPr>
        <p:spPr>
          <a:xfrm>
            <a:off x="71406" y="500042"/>
            <a:ext cx="9072594" cy="1154162"/>
          </a:xfrm>
          <a:prstGeom prst="rect">
            <a:avLst/>
          </a:prstGeom>
        </p:spPr>
        <p:txBody>
          <a:bodyPr wrap="square">
            <a:spAutoFit/>
          </a:bodyPr>
          <a:lstStyle/>
          <a:p>
            <a:r>
              <a:rPr lang="en-GB" sz="2300" dirty="0" smtClean="0"/>
              <a:t>Signing of the </a:t>
            </a:r>
            <a:r>
              <a:rPr lang="en-GB" sz="2300" b="1" dirty="0" smtClean="0"/>
              <a:t>‘framework agreement’ </a:t>
            </a:r>
            <a:r>
              <a:rPr lang="en-GB" sz="2300" dirty="0" smtClean="0"/>
              <a:t>between the Government of India and the National Socialist Council of Nagaland’s </a:t>
            </a:r>
            <a:r>
              <a:rPr lang="en-GB" sz="2300" dirty="0" err="1" smtClean="0"/>
              <a:t>Isak-Muivah</a:t>
            </a:r>
            <a:r>
              <a:rPr lang="en-GB" sz="2300" dirty="0" smtClean="0"/>
              <a:t> faction (NSCN-IM)</a:t>
            </a:r>
            <a:endParaRPr lang="en-GB" sz="2300" dirty="0"/>
          </a:p>
        </p:txBody>
      </p:sp>
      <p:sp>
        <p:nvSpPr>
          <p:cNvPr id="14" name="Rectangle 13"/>
          <p:cNvSpPr/>
          <p:nvPr/>
        </p:nvSpPr>
        <p:spPr>
          <a:xfrm>
            <a:off x="0" y="1643050"/>
            <a:ext cx="9144000" cy="1862048"/>
          </a:xfrm>
          <a:prstGeom prst="rect">
            <a:avLst/>
          </a:prstGeom>
          <a:solidFill>
            <a:schemeClr val="tx1"/>
          </a:solidFill>
        </p:spPr>
        <p:txBody>
          <a:bodyPr wrap="square">
            <a:spAutoFit/>
          </a:bodyPr>
          <a:lstStyle/>
          <a:p>
            <a:r>
              <a:rPr lang="en-GB" sz="2300" dirty="0" smtClean="0">
                <a:solidFill>
                  <a:sysClr val="windowText" lastClr="000000"/>
                </a:solidFill>
              </a:rPr>
              <a:t>PM </a:t>
            </a:r>
            <a:r>
              <a:rPr lang="en-GB" sz="2300" dirty="0" err="1" smtClean="0">
                <a:solidFill>
                  <a:sysClr val="windowText" lastClr="000000"/>
                </a:solidFill>
              </a:rPr>
              <a:t>Modi</a:t>
            </a:r>
            <a:r>
              <a:rPr lang="en-GB" sz="2300" dirty="0" smtClean="0">
                <a:solidFill>
                  <a:sysClr val="windowText" lastClr="000000"/>
                </a:solidFill>
              </a:rPr>
              <a:t> said “Today's agreement is a shining example of what we can achieve when we deal with each other in a spirit of equality and respect, trust and confidence; when we seek to understand concerns and try to address aspirations; when we leave the path of dispute and take the high road of dialogue.”</a:t>
            </a:r>
            <a:endParaRPr lang="en-GB" sz="2300" dirty="0">
              <a:solidFill>
                <a:sysClr val="windowText" lastClr="000000"/>
              </a:solidFill>
            </a:endParaRPr>
          </a:p>
        </p:txBody>
      </p:sp>
      <p:sp>
        <p:nvSpPr>
          <p:cNvPr id="15" name="Rectangle 14"/>
          <p:cNvSpPr/>
          <p:nvPr/>
        </p:nvSpPr>
        <p:spPr>
          <a:xfrm>
            <a:off x="0" y="3500438"/>
            <a:ext cx="9144000" cy="1862048"/>
          </a:xfrm>
          <a:prstGeom prst="rect">
            <a:avLst/>
          </a:prstGeom>
        </p:spPr>
        <p:txBody>
          <a:bodyPr wrap="square">
            <a:spAutoFit/>
          </a:bodyPr>
          <a:lstStyle/>
          <a:p>
            <a:r>
              <a:rPr lang="en-GB" sz="2300" dirty="0" smtClean="0"/>
              <a:t>Cause for euphoria at the clinching of this ‘framework agreement’ with the NSCN-IM is just </a:t>
            </a:r>
            <a:r>
              <a:rPr lang="en-GB" sz="2300" b="1" dirty="0" smtClean="0"/>
              <a:t>not there </a:t>
            </a:r>
            <a:r>
              <a:rPr lang="en-GB" sz="2300" dirty="0" smtClean="0"/>
              <a:t>because there are </a:t>
            </a:r>
            <a:r>
              <a:rPr lang="en-GB" sz="2300" b="1" dirty="0" smtClean="0"/>
              <a:t>other Naga rebel factions</a:t>
            </a:r>
            <a:r>
              <a:rPr lang="en-GB" sz="2300" dirty="0" smtClean="0"/>
              <a:t>, particularly the </a:t>
            </a:r>
            <a:r>
              <a:rPr lang="en-GB" sz="2300" dirty="0" err="1" smtClean="0"/>
              <a:t>Khaplang</a:t>
            </a:r>
            <a:r>
              <a:rPr lang="en-GB" sz="2300" dirty="0" smtClean="0"/>
              <a:t>-faction of the NSCN or the NSCN-K that is now </a:t>
            </a:r>
            <a:r>
              <a:rPr lang="en-GB" sz="2300" b="1" u="sng" dirty="0" smtClean="0"/>
              <a:t>outside</a:t>
            </a:r>
            <a:r>
              <a:rPr lang="en-GB" sz="2300" dirty="0" smtClean="0"/>
              <a:t> the purview of the peace process</a:t>
            </a:r>
            <a:endParaRPr lang="en-GB" sz="2300" dirty="0"/>
          </a:p>
        </p:txBody>
      </p:sp>
      <p:sp>
        <p:nvSpPr>
          <p:cNvPr id="16" name="Rectangle 15"/>
          <p:cNvSpPr/>
          <p:nvPr/>
        </p:nvSpPr>
        <p:spPr>
          <a:xfrm>
            <a:off x="0" y="5072074"/>
            <a:ext cx="9358346" cy="1508105"/>
          </a:xfrm>
          <a:prstGeom prst="rect">
            <a:avLst/>
          </a:prstGeom>
        </p:spPr>
        <p:txBody>
          <a:bodyPr wrap="square">
            <a:spAutoFit/>
          </a:bodyPr>
          <a:lstStyle/>
          <a:p>
            <a:r>
              <a:rPr lang="en-GB" sz="2300" dirty="0" smtClean="0"/>
              <a:t>NSCN-K </a:t>
            </a:r>
            <a:r>
              <a:rPr lang="en-GB" sz="2300" u="sng" dirty="0" smtClean="0"/>
              <a:t>abrogated its 14-year-long ceasefire </a:t>
            </a:r>
            <a:r>
              <a:rPr lang="en-GB" sz="2300" dirty="0" smtClean="0"/>
              <a:t>with New Delhi in April 2015 and carried out the biggest attack on the Indian army when it killed 18 soldiers of the in Manipur’s </a:t>
            </a:r>
            <a:r>
              <a:rPr lang="en-GB" sz="2300" dirty="0" err="1" smtClean="0"/>
              <a:t>Chandel</a:t>
            </a:r>
            <a:r>
              <a:rPr lang="en-GB" sz="2300" dirty="0" smtClean="0"/>
              <a:t> district 4June 2015</a:t>
            </a:r>
            <a:endParaRPr lang="en-GB" sz="2300" dirty="0"/>
          </a:p>
        </p:txBody>
      </p:sp>
      <p:pic>
        <p:nvPicPr>
          <p:cNvPr id="13314" name="Picture 2" descr="D:\UPSC\Teaching\Internal Security\North east\indo-naga-peace-accord.jpg"/>
          <p:cNvPicPr>
            <a:picLocks noChangeAspect="1" noChangeArrowheads="1"/>
          </p:cNvPicPr>
          <p:nvPr/>
        </p:nvPicPr>
        <p:blipFill>
          <a:blip r:embed="rId3"/>
          <a:srcRect b="10702"/>
          <a:stretch>
            <a:fillRect/>
          </a:stretch>
        </p:blipFill>
        <p:spPr bwMode="auto">
          <a:xfrm>
            <a:off x="2571736" y="3571876"/>
            <a:ext cx="6381093" cy="3214710"/>
          </a:xfrm>
          <a:prstGeom prst="rect">
            <a:avLst/>
          </a:prstGeom>
          <a:noFill/>
        </p:spPr>
      </p:pic>
      <p:sp>
        <p:nvSpPr>
          <p:cNvPr id="9" name="Rectangle 8"/>
          <p:cNvSpPr/>
          <p:nvPr/>
        </p:nvSpPr>
        <p:spPr>
          <a:xfrm>
            <a:off x="2857488" y="71414"/>
            <a:ext cx="3286148" cy="446276"/>
          </a:xfrm>
          <a:prstGeom prst="rect">
            <a:avLst/>
          </a:prstGeom>
        </p:spPr>
        <p:txBody>
          <a:bodyPr wrap="square">
            <a:spAutoFit/>
          </a:bodyPr>
          <a:lstStyle/>
          <a:p>
            <a:r>
              <a:rPr lang="en-GB" sz="2300" dirty="0" smtClean="0"/>
              <a:t>Recent Development</a:t>
            </a:r>
            <a:endParaRPr lang="en-GB" sz="2300" dirty="0"/>
          </a:p>
        </p:txBody>
      </p:sp>
      <p:sp>
        <p:nvSpPr>
          <p:cNvPr id="11"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par>
                                <p:cTn id="18" presetID="3" presetClass="entr" presetSubtype="10" fill="hold" nodeType="withEffect">
                                  <p:stCondLst>
                                    <p:cond delay="0"/>
                                  </p:stCondLst>
                                  <p:childTnLst>
                                    <p:set>
                                      <p:cBhvr>
                                        <p:cTn id="19" dur="1" fill="hold">
                                          <p:stCondLst>
                                            <p:cond delay="0"/>
                                          </p:stCondLst>
                                        </p:cTn>
                                        <p:tgtEl>
                                          <p:spTgt spid="13314"/>
                                        </p:tgtEl>
                                        <p:attrNameLst>
                                          <p:attrName>style.visibility</p:attrName>
                                        </p:attrNameLst>
                                      </p:cBhvr>
                                      <p:to>
                                        <p:strVal val="visible"/>
                                      </p:to>
                                    </p:set>
                                    <p:animEffect transition="in" filter="blinds(horizontal)">
                                      <p:cBhvr>
                                        <p:cTn id="20" dur="500"/>
                                        <p:tgtEl>
                                          <p:spTgt spid="1331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linds(horizontal)">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nodeType="clickEffect">
                                  <p:stCondLst>
                                    <p:cond delay="0"/>
                                  </p:stCondLst>
                                  <p:childTnLst>
                                    <p:animEffect transition="out" filter="blinds(horizontal)">
                                      <p:cBhvr>
                                        <p:cTn id="29" dur="500"/>
                                        <p:tgtEl>
                                          <p:spTgt spid="13314"/>
                                        </p:tgtEl>
                                      </p:cBhvr>
                                    </p:animEffect>
                                    <p:set>
                                      <p:cBhvr>
                                        <p:cTn id="30" dur="1" fill="hold">
                                          <p:stCondLst>
                                            <p:cond delay="499"/>
                                          </p:stCondLst>
                                        </p:cTn>
                                        <p:tgtEl>
                                          <p:spTgt spid="133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linds(horizontal)">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blinds(horizontal)">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P spid="15" grpId="0"/>
      <p:bldP spid="16"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71462"/>
            <a:ext cx="8501122" cy="857232"/>
          </a:xfrm>
        </p:spPr>
        <p:txBody>
          <a:bodyPr>
            <a:noAutofit/>
          </a:bodyPr>
          <a:lstStyle/>
          <a:p>
            <a:pPr algn="l"/>
            <a:r>
              <a:rPr lang="en-GB" sz="4400" dirty="0" smtClean="0"/>
              <a:t>Northeast</a:t>
            </a:r>
            <a:endParaRPr lang="en-GB" sz="4400" dirty="0"/>
          </a:p>
        </p:txBody>
      </p:sp>
      <p:sp>
        <p:nvSpPr>
          <p:cNvPr id="7" name="TextBox 6"/>
          <p:cNvSpPr txBox="1"/>
          <p:nvPr/>
        </p:nvSpPr>
        <p:spPr>
          <a:xfrm>
            <a:off x="71406" y="785794"/>
            <a:ext cx="4288353" cy="446276"/>
          </a:xfrm>
          <a:prstGeom prst="rect">
            <a:avLst/>
          </a:prstGeom>
          <a:noFill/>
        </p:spPr>
        <p:txBody>
          <a:bodyPr wrap="none" rtlCol="0">
            <a:spAutoFit/>
          </a:bodyPr>
          <a:lstStyle/>
          <a:p>
            <a:r>
              <a:rPr lang="en-GB" sz="2300" dirty="0" smtClean="0"/>
              <a:t>Insurgency in Different States</a:t>
            </a:r>
            <a:endParaRPr lang="en-GB" sz="2300" dirty="0"/>
          </a:p>
        </p:txBody>
      </p:sp>
      <p:sp>
        <p:nvSpPr>
          <p:cNvPr id="8" name="TextBox 7"/>
          <p:cNvSpPr txBox="1"/>
          <p:nvPr/>
        </p:nvSpPr>
        <p:spPr>
          <a:xfrm>
            <a:off x="71438" y="1339650"/>
            <a:ext cx="2428860" cy="446276"/>
          </a:xfrm>
          <a:prstGeom prst="rect">
            <a:avLst/>
          </a:prstGeom>
          <a:noFill/>
        </p:spPr>
        <p:txBody>
          <a:bodyPr wrap="square" rtlCol="0">
            <a:spAutoFit/>
          </a:bodyPr>
          <a:lstStyle/>
          <a:p>
            <a:r>
              <a:rPr lang="en-GB" sz="2300" dirty="0" smtClean="0"/>
              <a:t>1. Nagaland</a:t>
            </a:r>
            <a:endParaRPr lang="en-GB" sz="2300" dirty="0"/>
          </a:p>
        </p:txBody>
      </p:sp>
      <p:sp>
        <p:nvSpPr>
          <p:cNvPr id="9" name="TextBox 8"/>
          <p:cNvSpPr txBox="1"/>
          <p:nvPr/>
        </p:nvSpPr>
        <p:spPr>
          <a:xfrm>
            <a:off x="71406" y="2036382"/>
            <a:ext cx="5143504" cy="446276"/>
          </a:xfrm>
          <a:prstGeom prst="rect">
            <a:avLst/>
          </a:prstGeom>
          <a:noFill/>
        </p:spPr>
        <p:txBody>
          <a:bodyPr wrap="square" rtlCol="0">
            <a:spAutoFit/>
          </a:bodyPr>
          <a:lstStyle/>
          <a:p>
            <a:r>
              <a:rPr lang="en-GB" sz="2300" dirty="0" smtClean="0"/>
              <a:t>2. Assam</a:t>
            </a:r>
            <a:endParaRPr lang="en-GB" sz="2300" dirty="0"/>
          </a:p>
        </p:txBody>
      </p:sp>
      <p:sp>
        <p:nvSpPr>
          <p:cNvPr id="10" name="TextBox 9"/>
          <p:cNvSpPr txBox="1"/>
          <p:nvPr/>
        </p:nvSpPr>
        <p:spPr>
          <a:xfrm>
            <a:off x="71406" y="2768410"/>
            <a:ext cx="5143504" cy="446276"/>
          </a:xfrm>
          <a:prstGeom prst="rect">
            <a:avLst/>
          </a:prstGeom>
          <a:noFill/>
        </p:spPr>
        <p:txBody>
          <a:bodyPr wrap="square" rtlCol="0">
            <a:spAutoFit/>
          </a:bodyPr>
          <a:lstStyle/>
          <a:p>
            <a:r>
              <a:rPr lang="en-GB" sz="2300" dirty="0" smtClean="0"/>
              <a:t>3.Manipur</a:t>
            </a:r>
            <a:endParaRPr lang="en-GB" sz="2300" dirty="0"/>
          </a:p>
        </p:txBody>
      </p:sp>
      <p:sp>
        <p:nvSpPr>
          <p:cNvPr id="12" name="TextBox 11"/>
          <p:cNvSpPr txBox="1"/>
          <p:nvPr/>
        </p:nvSpPr>
        <p:spPr>
          <a:xfrm>
            <a:off x="71406" y="3786190"/>
            <a:ext cx="2214578" cy="446276"/>
          </a:xfrm>
          <a:prstGeom prst="rect">
            <a:avLst/>
          </a:prstGeom>
          <a:noFill/>
        </p:spPr>
        <p:txBody>
          <a:bodyPr wrap="square" rtlCol="0">
            <a:spAutoFit/>
          </a:bodyPr>
          <a:lstStyle/>
          <a:p>
            <a:r>
              <a:rPr lang="en-GB" sz="2300" dirty="0" smtClean="0"/>
              <a:t>4.Mizoram</a:t>
            </a:r>
            <a:endParaRPr lang="en-GB" sz="2300" dirty="0"/>
          </a:p>
        </p:txBody>
      </p:sp>
      <p:sp>
        <p:nvSpPr>
          <p:cNvPr id="13" name="TextBox 12"/>
          <p:cNvSpPr txBox="1"/>
          <p:nvPr/>
        </p:nvSpPr>
        <p:spPr>
          <a:xfrm>
            <a:off x="1928826" y="1339650"/>
            <a:ext cx="2428860" cy="446276"/>
          </a:xfrm>
          <a:prstGeom prst="rect">
            <a:avLst/>
          </a:prstGeom>
          <a:noFill/>
        </p:spPr>
        <p:txBody>
          <a:bodyPr wrap="square" rtlCol="0">
            <a:spAutoFit/>
          </a:bodyPr>
          <a:lstStyle/>
          <a:p>
            <a:r>
              <a:rPr lang="en-GB" sz="2300" dirty="0" smtClean="0">
                <a:sym typeface="Wingdings" pitchFamily="2" charset="2"/>
              </a:rPr>
              <a:t></a:t>
            </a:r>
            <a:r>
              <a:rPr lang="en-GB" sz="2300" dirty="0" smtClean="0"/>
              <a:t>Insurgency</a:t>
            </a:r>
            <a:endParaRPr lang="en-GB" sz="2300" dirty="0"/>
          </a:p>
        </p:txBody>
      </p:sp>
      <p:sp>
        <p:nvSpPr>
          <p:cNvPr id="14" name="TextBox 13"/>
          <p:cNvSpPr txBox="1"/>
          <p:nvPr/>
        </p:nvSpPr>
        <p:spPr>
          <a:xfrm>
            <a:off x="1357322" y="2054030"/>
            <a:ext cx="6429388" cy="446276"/>
          </a:xfrm>
          <a:prstGeom prst="rect">
            <a:avLst/>
          </a:prstGeom>
          <a:noFill/>
        </p:spPr>
        <p:txBody>
          <a:bodyPr wrap="square" rtlCol="0">
            <a:spAutoFit/>
          </a:bodyPr>
          <a:lstStyle/>
          <a:p>
            <a:r>
              <a:rPr lang="en-GB" sz="2300" dirty="0" smtClean="0">
                <a:sym typeface="Wingdings" pitchFamily="2" charset="2"/>
              </a:rPr>
              <a:t></a:t>
            </a:r>
            <a:r>
              <a:rPr lang="en-GB" sz="2300" dirty="0" smtClean="0"/>
              <a:t>Insurgency &amp; Autonomy Demand</a:t>
            </a:r>
            <a:endParaRPr lang="en-GB" sz="2300" dirty="0"/>
          </a:p>
        </p:txBody>
      </p:sp>
      <p:sp>
        <p:nvSpPr>
          <p:cNvPr id="15" name="TextBox 14"/>
          <p:cNvSpPr txBox="1"/>
          <p:nvPr/>
        </p:nvSpPr>
        <p:spPr>
          <a:xfrm>
            <a:off x="1643074" y="2714620"/>
            <a:ext cx="7500926" cy="800219"/>
          </a:xfrm>
          <a:prstGeom prst="rect">
            <a:avLst/>
          </a:prstGeom>
          <a:noFill/>
        </p:spPr>
        <p:txBody>
          <a:bodyPr wrap="square" rtlCol="0">
            <a:spAutoFit/>
          </a:bodyPr>
          <a:lstStyle/>
          <a:p>
            <a:r>
              <a:rPr lang="en-GB" sz="2300" dirty="0" smtClean="0">
                <a:sym typeface="Wingdings" pitchFamily="2" charset="2"/>
              </a:rPr>
              <a:t></a:t>
            </a:r>
            <a:r>
              <a:rPr lang="en-GB" sz="2300" dirty="0" smtClean="0"/>
              <a:t>Insurgency</a:t>
            </a:r>
            <a:r>
              <a:rPr lang="en-GB" sz="2300" dirty="0" smtClean="0">
                <a:sym typeface="Wingdings" pitchFamily="2" charset="2"/>
              </a:rPr>
              <a:t></a:t>
            </a:r>
            <a:r>
              <a:rPr lang="en-GB" sz="2300" dirty="0" smtClean="0"/>
              <a:t> Secessionist Demand</a:t>
            </a:r>
          </a:p>
          <a:p>
            <a:r>
              <a:rPr lang="en-GB" sz="2300" dirty="0" smtClean="0"/>
              <a:t>,Autonomy Demand</a:t>
            </a:r>
            <a:endParaRPr lang="en-GB" sz="2300" dirty="0"/>
          </a:p>
        </p:txBody>
      </p:sp>
      <p:sp>
        <p:nvSpPr>
          <p:cNvPr id="16" name="TextBox 15"/>
          <p:cNvSpPr txBox="1"/>
          <p:nvPr/>
        </p:nvSpPr>
        <p:spPr>
          <a:xfrm>
            <a:off x="1643106" y="3771789"/>
            <a:ext cx="7500926" cy="800219"/>
          </a:xfrm>
          <a:prstGeom prst="rect">
            <a:avLst/>
          </a:prstGeom>
          <a:noFill/>
        </p:spPr>
        <p:txBody>
          <a:bodyPr wrap="square" rtlCol="0">
            <a:spAutoFit/>
          </a:bodyPr>
          <a:lstStyle/>
          <a:p>
            <a:r>
              <a:rPr lang="en-GB" sz="2300" dirty="0" smtClean="0">
                <a:sym typeface="Wingdings" pitchFamily="2" charset="2"/>
              </a:rPr>
              <a:t> Insurgency  Secessionist Demand Later on Pacified</a:t>
            </a:r>
            <a:endParaRPr lang="en-GB" sz="2300" dirty="0"/>
          </a:p>
        </p:txBody>
      </p:sp>
      <p:cxnSp>
        <p:nvCxnSpPr>
          <p:cNvPr id="18" name="Straight Connector 17"/>
          <p:cNvCxnSpPr>
            <a:stCxn id="8" idx="1"/>
          </p:cNvCxnSpPr>
          <p:nvPr/>
        </p:nvCxnSpPr>
        <p:spPr>
          <a:xfrm rot="10800000" flipH="1" flipV="1">
            <a:off x="71438" y="1562788"/>
            <a:ext cx="4357686" cy="8824"/>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iterate type="lt">
                                    <p:tmPct val="0"/>
                                  </p:iterate>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par>
                                <p:cTn id="21" presetID="3" presetClass="entr" presetSubtype="10" fill="hold" grpId="0" nodeType="withEffect">
                                  <p:stCondLst>
                                    <p:cond delay="0"/>
                                  </p:stCondLst>
                                  <p:iterate type="lt">
                                    <p:tmPct val="0"/>
                                  </p:iterate>
                                  <p:childTnLst>
                                    <p:set>
                                      <p:cBhvr>
                                        <p:cTn id="22" dur="1" fill="hold">
                                          <p:stCondLst>
                                            <p:cond delay="0"/>
                                          </p:stCondLst>
                                        </p:cTn>
                                        <p:tgtEl>
                                          <p:spTgt spid="14"/>
                                        </p:tgtEl>
                                        <p:attrNameLst>
                                          <p:attrName>style.visibility</p:attrName>
                                        </p:attrNameLst>
                                      </p:cBhvr>
                                      <p:to>
                                        <p:strVal val="visible"/>
                                      </p:to>
                                    </p:set>
                                    <p:animEffect transition="in" filter="blinds(horizontal)">
                                      <p:cBhvr>
                                        <p:cTn id="23" dur="500"/>
                                        <p:tgtEl>
                                          <p:spTgt spid="14"/>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linds(horizontal)">
                                      <p:cBhvr>
                                        <p:cTn id="29" dur="500"/>
                                        <p:tgtEl>
                                          <p:spTgt spid="1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5" presetClass="emph" presetSubtype="0" grpId="1" nodeType="clickEffect">
                                  <p:stCondLst>
                                    <p:cond delay="0"/>
                                  </p:stCondLst>
                                  <p:iterate type="lt">
                                    <p:tmAbs val="25"/>
                                  </p:iterate>
                                  <p:childTnLst>
                                    <p:set>
                                      <p:cBhvr override="childStyle">
                                        <p:cTn id="39" dur="indefinite"/>
                                        <p:tgtEl>
                                          <p:spTgt spid="14"/>
                                        </p:tgtEl>
                                        <p:attrNameLst>
                                          <p:attrName>style.fontWeight</p:attrName>
                                        </p:attrNameLst>
                                      </p:cBhvr>
                                      <p:to>
                                        <p:strVal val="bold"/>
                                      </p:to>
                                    </p:set>
                                  </p:childTnLst>
                                </p:cTn>
                              </p:par>
                              <p:par>
                                <p:cTn id="40" presetID="15" presetClass="emph" presetSubtype="0" grpId="1" nodeType="withEffect">
                                  <p:stCondLst>
                                    <p:cond delay="0"/>
                                  </p:stCondLst>
                                  <p:iterate type="lt">
                                    <p:tmAbs val="25"/>
                                  </p:iterate>
                                  <p:childTnLst>
                                    <p:set>
                                      <p:cBhvr override="childStyle">
                                        <p:cTn id="41" dur="indefinite"/>
                                        <p:tgtEl>
                                          <p:spTgt spid="9"/>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9" grpId="1"/>
      <p:bldP spid="10" grpId="0"/>
      <p:bldP spid="12" grpId="0"/>
      <p:bldP spid="13" grpId="0"/>
      <p:bldP spid="14" grpId="0"/>
      <p:bldP spid="14" grpId="1"/>
      <p:bldP spid="15"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5776"/>
            <a:ext cx="2428860" cy="1285860"/>
          </a:xfrm>
        </p:spPr>
        <p:txBody>
          <a:bodyPr/>
          <a:lstStyle/>
          <a:p>
            <a:pPr algn="l"/>
            <a:r>
              <a:rPr lang="en-GB" dirty="0" smtClean="0"/>
              <a:t>Assam</a:t>
            </a:r>
            <a:endParaRPr lang="en-GB" dirty="0"/>
          </a:p>
        </p:txBody>
      </p:sp>
      <p:sp>
        <p:nvSpPr>
          <p:cNvPr id="3" name="Rectangle 2"/>
          <p:cNvSpPr/>
          <p:nvPr/>
        </p:nvSpPr>
        <p:spPr>
          <a:xfrm>
            <a:off x="0" y="1000108"/>
            <a:ext cx="9144000" cy="1508105"/>
          </a:xfrm>
          <a:prstGeom prst="rect">
            <a:avLst/>
          </a:prstGeom>
        </p:spPr>
        <p:txBody>
          <a:bodyPr wrap="square">
            <a:spAutoFit/>
          </a:bodyPr>
          <a:lstStyle/>
          <a:p>
            <a:r>
              <a:rPr lang="en-GB" sz="2300" dirty="0" smtClean="0"/>
              <a:t>Radical turn in Assamese nationalism can be traced back to the influx of illegal migrants from East Pakistan after Partition in 1947 and later since 1971 onwards after the formation of Bangladesh</a:t>
            </a:r>
            <a:endParaRPr lang="en-GB" sz="2300" dirty="0"/>
          </a:p>
        </p:txBody>
      </p:sp>
      <p:sp>
        <p:nvSpPr>
          <p:cNvPr id="4" name="Rectangle 3"/>
          <p:cNvSpPr/>
          <p:nvPr/>
        </p:nvSpPr>
        <p:spPr>
          <a:xfrm>
            <a:off x="0" y="2128715"/>
            <a:ext cx="8715404" cy="800219"/>
          </a:xfrm>
          <a:prstGeom prst="rect">
            <a:avLst/>
          </a:prstGeom>
        </p:spPr>
        <p:txBody>
          <a:bodyPr wrap="square">
            <a:spAutoFit/>
          </a:bodyPr>
          <a:lstStyle/>
          <a:p>
            <a:r>
              <a:rPr lang="en-GB" sz="2300" dirty="0" smtClean="0"/>
              <a:t>Massive migrant flow created immense anxiety amongst the Assamese middle classes and the rural masses</a:t>
            </a:r>
            <a:endParaRPr lang="en-GB" sz="2300" dirty="0"/>
          </a:p>
        </p:txBody>
      </p:sp>
      <p:sp>
        <p:nvSpPr>
          <p:cNvPr id="5" name="Rectangle 4"/>
          <p:cNvSpPr/>
          <p:nvPr/>
        </p:nvSpPr>
        <p:spPr>
          <a:xfrm>
            <a:off x="-32" y="2839848"/>
            <a:ext cx="3594254" cy="446276"/>
          </a:xfrm>
          <a:prstGeom prst="rect">
            <a:avLst/>
          </a:prstGeom>
        </p:spPr>
        <p:txBody>
          <a:bodyPr wrap="none">
            <a:spAutoFit/>
          </a:bodyPr>
          <a:lstStyle/>
          <a:p>
            <a:r>
              <a:rPr lang="en-GB" sz="2300" dirty="0" smtClean="0"/>
              <a:t>Violent protests erupted</a:t>
            </a:r>
            <a:endParaRPr lang="en-GB" sz="2300" dirty="0"/>
          </a:p>
        </p:txBody>
      </p:sp>
      <p:sp>
        <p:nvSpPr>
          <p:cNvPr id="7" name="Rectangle 6"/>
          <p:cNvSpPr/>
          <p:nvPr/>
        </p:nvSpPr>
        <p:spPr>
          <a:xfrm>
            <a:off x="0" y="3700351"/>
            <a:ext cx="8643966" cy="800219"/>
          </a:xfrm>
          <a:prstGeom prst="rect">
            <a:avLst/>
          </a:prstGeom>
        </p:spPr>
        <p:txBody>
          <a:bodyPr wrap="square">
            <a:spAutoFit/>
          </a:bodyPr>
          <a:lstStyle/>
          <a:p>
            <a:r>
              <a:rPr lang="en-GB" sz="2300" dirty="0" smtClean="0"/>
              <a:t>Revenues from Assam’s other famous product—tea—were also going to the head offices located in West Bengal</a:t>
            </a:r>
            <a:endParaRPr lang="en-GB" sz="2300" dirty="0"/>
          </a:p>
        </p:txBody>
      </p:sp>
      <p:sp>
        <p:nvSpPr>
          <p:cNvPr id="8" name="Rectangle 7"/>
          <p:cNvSpPr/>
          <p:nvPr/>
        </p:nvSpPr>
        <p:spPr>
          <a:xfrm>
            <a:off x="0" y="4486169"/>
            <a:ext cx="9144000" cy="800219"/>
          </a:xfrm>
          <a:prstGeom prst="rect">
            <a:avLst/>
          </a:prstGeom>
        </p:spPr>
        <p:txBody>
          <a:bodyPr wrap="square">
            <a:spAutoFit/>
          </a:bodyPr>
          <a:lstStyle/>
          <a:p>
            <a:r>
              <a:rPr lang="en-GB" sz="2300" dirty="0" smtClean="0"/>
              <a:t>Most proximate cause of the Assam Agitation (1979-1985) was however malpractices in the electoral procedure in 1978</a:t>
            </a:r>
            <a:endParaRPr lang="en-GB" sz="2300" dirty="0"/>
          </a:p>
        </p:txBody>
      </p:sp>
      <p:sp>
        <p:nvSpPr>
          <p:cNvPr id="9" name="Rectangle 8"/>
          <p:cNvSpPr/>
          <p:nvPr/>
        </p:nvSpPr>
        <p:spPr>
          <a:xfrm>
            <a:off x="0" y="5275234"/>
            <a:ext cx="9144000" cy="1154162"/>
          </a:xfrm>
          <a:prstGeom prst="rect">
            <a:avLst/>
          </a:prstGeom>
        </p:spPr>
        <p:txBody>
          <a:bodyPr wrap="square">
            <a:spAutoFit/>
          </a:bodyPr>
          <a:lstStyle/>
          <a:p>
            <a:r>
              <a:rPr lang="en-GB" sz="2300" dirty="0" smtClean="0"/>
              <a:t>All Assam Students’ Union (AASU) led an agitation demanding the 1951 National Register for Citizens be utilized to determine the citizenship of all those living in Assam</a:t>
            </a:r>
            <a:endParaRPr lang="en-GB" sz="2300" dirty="0"/>
          </a:p>
        </p:txBody>
      </p:sp>
      <p:pic>
        <p:nvPicPr>
          <p:cNvPr id="14338" name="Picture 2" descr="D:\UPSC\Teaching\Internal Security\North east\assam.jpg"/>
          <p:cNvPicPr>
            <a:picLocks noChangeAspect="1" noChangeArrowheads="1"/>
          </p:cNvPicPr>
          <p:nvPr/>
        </p:nvPicPr>
        <p:blipFill>
          <a:blip r:embed="rId2"/>
          <a:srcRect/>
          <a:stretch>
            <a:fillRect/>
          </a:stretch>
        </p:blipFill>
        <p:spPr bwMode="auto">
          <a:xfrm>
            <a:off x="2643206" y="1142984"/>
            <a:ext cx="5786446" cy="4095023"/>
          </a:xfrm>
          <a:prstGeom prst="rect">
            <a:avLst/>
          </a:prstGeom>
          <a:noFill/>
        </p:spPr>
      </p:pic>
      <p:sp>
        <p:nvSpPr>
          <p:cNvPr id="11" name="TextBox 10"/>
          <p:cNvSpPr txBox="1"/>
          <p:nvPr/>
        </p:nvSpPr>
        <p:spPr>
          <a:xfrm>
            <a:off x="0" y="642918"/>
            <a:ext cx="4857752" cy="446276"/>
          </a:xfrm>
          <a:prstGeom prst="rect">
            <a:avLst/>
          </a:prstGeom>
          <a:noFill/>
        </p:spPr>
        <p:txBody>
          <a:bodyPr wrap="square" rtlCol="0">
            <a:spAutoFit/>
          </a:bodyPr>
          <a:lstStyle/>
          <a:p>
            <a:r>
              <a:rPr lang="en-GB" sz="2300" dirty="0" smtClean="0"/>
              <a:t>1</a:t>
            </a:r>
            <a:r>
              <a:rPr lang="en-GB" sz="2300" baseline="30000" dirty="0" smtClean="0"/>
              <a:t>st</a:t>
            </a:r>
            <a:r>
              <a:rPr lang="en-GB" sz="2300" dirty="0" smtClean="0"/>
              <a:t> state of NE India post 1947</a:t>
            </a:r>
            <a:endParaRPr lang="en-GB" sz="2300" dirty="0"/>
          </a:p>
        </p:txBody>
      </p:sp>
      <p:sp>
        <p:nvSpPr>
          <p:cNvPr id="6" name="Rectangle 5"/>
          <p:cNvSpPr/>
          <p:nvPr/>
        </p:nvSpPr>
        <p:spPr>
          <a:xfrm>
            <a:off x="-32" y="3268476"/>
            <a:ext cx="6372642" cy="446276"/>
          </a:xfrm>
          <a:prstGeom prst="rect">
            <a:avLst/>
          </a:prstGeom>
        </p:spPr>
        <p:txBody>
          <a:bodyPr wrap="none">
            <a:spAutoFit/>
          </a:bodyPr>
          <a:lstStyle/>
          <a:p>
            <a:r>
              <a:rPr lang="en-GB" sz="2300" dirty="0" smtClean="0"/>
              <a:t>Assamese thought</a:t>
            </a:r>
            <a:r>
              <a:rPr lang="en-GB" sz="2300" dirty="0" smtClean="0">
                <a:sym typeface="Wingdings" pitchFamily="2" charset="2"/>
              </a:rPr>
              <a:t> </a:t>
            </a:r>
            <a:r>
              <a:rPr lang="en-GB" sz="2300" dirty="0" smtClean="0"/>
              <a:t>India is exploiting Assam’s oil</a:t>
            </a:r>
            <a:endParaRPr lang="en-GB" sz="2300" dirty="0"/>
          </a:p>
        </p:txBody>
      </p:sp>
      <p:pic>
        <p:nvPicPr>
          <p:cNvPr id="14339" name="Picture 3" descr="D:\UPSC\Teaching\Internal Security\North east\tea assam.jpg"/>
          <p:cNvPicPr>
            <a:picLocks noChangeAspect="1" noChangeArrowheads="1"/>
          </p:cNvPicPr>
          <p:nvPr/>
        </p:nvPicPr>
        <p:blipFill>
          <a:blip r:embed="rId3"/>
          <a:srcRect/>
          <a:stretch>
            <a:fillRect/>
          </a:stretch>
        </p:blipFill>
        <p:spPr bwMode="auto">
          <a:xfrm>
            <a:off x="2938484" y="928670"/>
            <a:ext cx="4705350" cy="2905125"/>
          </a:xfrm>
          <a:prstGeom prst="rect">
            <a:avLst/>
          </a:prstGeom>
          <a:noFill/>
        </p:spPr>
      </p:pic>
      <p:sp>
        <p:nvSpPr>
          <p:cNvPr id="14"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14338"/>
                                        </p:tgtEl>
                                        <p:attrNameLst>
                                          <p:attrName>style.visibility</p:attrName>
                                        </p:attrNameLst>
                                      </p:cBhvr>
                                      <p:to>
                                        <p:strVal val="visible"/>
                                      </p:to>
                                    </p:set>
                                    <p:animEffect transition="in" filter="blinds(horizontal)">
                                      <p:cBhvr>
                                        <p:cTn id="10" dur="500"/>
                                        <p:tgtEl>
                                          <p:spTgt spid="1433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14338"/>
                                        </p:tgtEl>
                                      </p:cBhvr>
                                    </p:animEffect>
                                    <p:set>
                                      <p:cBhvr>
                                        <p:cTn id="15" dur="1" fill="hold">
                                          <p:stCondLst>
                                            <p:cond delay="499"/>
                                          </p:stCondLst>
                                        </p:cTn>
                                        <p:tgtEl>
                                          <p:spTgt spid="1433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linds(horizont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linds(horizontal)">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linds(horizontal)">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1"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blinds(horizontal)">
                                      <p:cBhvr>
                                        <p:cTn id="40" dur="500"/>
                                        <p:tgtEl>
                                          <p:spTgt spid="7"/>
                                        </p:tgtEl>
                                      </p:cBhvr>
                                    </p:animEffect>
                                  </p:childTnLst>
                                </p:cTn>
                              </p:par>
                              <p:par>
                                <p:cTn id="41" presetID="3" presetClass="entr" presetSubtype="10" fill="hold" nodeType="withEffect">
                                  <p:stCondLst>
                                    <p:cond delay="0"/>
                                  </p:stCondLst>
                                  <p:childTnLst>
                                    <p:set>
                                      <p:cBhvr>
                                        <p:cTn id="42" dur="1" fill="hold">
                                          <p:stCondLst>
                                            <p:cond delay="0"/>
                                          </p:stCondLst>
                                        </p:cTn>
                                        <p:tgtEl>
                                          <p:spTgt spid="14339"/>
                                        </p:tgtEl>
                                        <p:attrNameLst>
                                          <p:attrName>style.visibility</p:attrName>
                                        </p:attrNameLst>
                                      </p:cBhvr>
                                      <p:to>
                                        <p:strVal val="visible"/>
                                      </p:to>
                                    </p:set>
                                    <p:animEffect transition="in" filter="blinds(horizontal)">
                                      <p:cBhvr>
                                        <p:cTn id="43" dur="500"/>
                                        <p:tgtEl>
                                          <p:spTgt spid="14339"/>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xit" presetSubtype="10" fill="hold" nodeType="clickEffect">
                                  <p:stCondLst>
                                    <p:cond delay="0"/>
                                  </p:stCondLst>
                                  <p:childTnLst>
                                    <p:animEffect transition="out" filter="blinds(horizontal)">
                                      <p:cBhvr>
                                        <p:cTn id="47" dur="500"/>
                                        <p:tgtEl>
                                          <p:spTgt spid="14339"/>
                                        </p:tgtEl>
                                      </p:cBhvr>
                                    </p:animEffect>
                                    <p:set>
                                      <p:cBhvr>
                                        <p:cTn id="48" dur="1" fill="hold">
                                          <p:stCondLst>
                                            <p:cond delay="499"/>
                                          </p:stCondLst>
                                        </p:cTn>
                                        <p:tgtEl>
                                          <p:spTgt spid="1433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blinds(horizontal)">
                                      <p:cBhvr>
                                        <p:cTn id="53" dur="5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blinds(horizontal)">
                                      <p:cBhvr>
                                        <p:cTn id="5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1"/>
      <p:bldP spid="8" grpId="0"/>
      <p:bldP spid="9" grpId="0"/>
      <p:bldP spid="11" grpId="1"/>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285776"/>
            <a:ext cx="2428860" cy="1285860"/>
          </a:xfrm>
        </p:spPr>
        <p:txBody>
          <a:bodyPr/>
          <a:lstStyle/>
          <a:p>
            <a:pPr algn="l"/>
            <a:r>
              <a:rPr lang="en-GB" dirty="0" smtClean="0"/>
              <a:t>Assam</a:t>
            </a:r>
            <a:endParaRPr lang="en-GB" dirty="0"/>
          </a:p>
        </p:txBody>
      </p:sp>
      <p:sp>
        <p:nvSpPr>
          <p:cNvPr id="10" name="Rectangle 9"/>
          <p:cNvSpPr/>
          <p:nvPr/>
        </p:nvSpPr>
        <p:spPr>
          <a:xfrm>
            <a:off x="0" y="571480"/>
            <a:ext cx="8501090" cy="446276"/>
          </a:xfrm>
          <a:prstGeom prst="rect">
            <a:avLst/>
          </a:prstGeom>
        </p:spPr>
        <p:txBody>
          <a:bodyPr wrap="square">
            <a:spAutoFit/>
          </a:bodyPr>
          <a:lstStyle/>
          <a:p>
            <a:r>
              <a:rPr lang="en-GB" sz="2300" dirty="0" smtClean="0"/>
              <a:t>State tried to use force and suppress the agitation</a:t>
            </a:r>
            <a:endParaRPr lang="en-GB" sz="2300" b="1" dirty="0"/>
          </a:p>
        </p:txBody>
      </p:sp>
      <p:sp>
        <p:nvSpPr>
          <p:cNvPr id="11" name="Rectangle 10"/>
          <p:cNvSpPr/>
          <p:nvPr/>
        </p:nvSpPr>
        <p:spPr>
          <a:xfrm>
            <a:off x="0" y="1985839"/>
            <a:ext cx="9144000" cy="800219"/>
          </a:xfrm>
          <a:prstGeom prst="rect">
            <a:avLst/>
          </a:prstGeom>
        </p:spPr>
        <p:txBody>
          <a:bodyPr wrap="square">
            <a:spAutoFit/>
          </a:bodyPr>
          <a:lstStyle/>
          <a:p>
            <a:r>
              <a:rPr lang="en-GB" sz="2300" dirty="0" smtClean="0"/>
              <a:t>7 April 1979 -ULFA was formed on at </a:t>
            </a:r>
            <a:r>
              <a:rPr lang="en-GB" sz="2300" dirty="0" err="1" smtClean="0"/>
              <a:t>Ranghar</a:t>
            </a:r>
            <a:r>
              <a:rPr lang="en-GB" sz="2300" dirty="0" smtClean="0"/>
              <a:t>, in </a:t>
            </a:r>
            <a:r>
              <a:rPr lang="en-GB" sz="2300" dirty="0" err="1" smtClean="0"/>
              <a:t>Sivasagar</a:t>
            </a:r>
            <a:r>
              <a:rPr lang="en-GB" sz="2300" dirty="0" smtClean="0"/>
              <a:t>, a sight of historical significance since the time of the </a:t>
            </a:r>
            <a:r>
              <a:rPr lang="en-GB" sz="2300" dirty="0" err="1" smtClean="0"/>
              <a:t>Ahom</a:t>
            </a:r>
            <a:r>
              <a:rPr lang="en-GB" sz="2300" dirty="0" smtClean="0"/>
              <a:t> rule</a:t>
            </a:r>
            <a:endParaRPr lang="en-GB" sz="2300" dirty="0"/>
          </a:p>
        </p:txBody>
      </p:sp>
      <p:sp>
        <p:nvSpPr>
          <p:cNvPr id="12" name="Rectangle 11"/>
          <p:cNvSpPr/>
          <p:nvPr/>
        </p:nvSpPr>
        <p:spPr>
          <a:xfrm>
            <a:off x="64" y="3929066"/>
            <a:ext cx="9358282" cy="800219"/>
          </a:xfrm>
          <a:prstGeom prst="rect">
            <a:avLst/>
          </a:prstGeom>
        </p:spPr>
        <p:txBody>
          <a:bodyPr wrap="square">
            <a:spAutoFit/>
          </a:bodyPr>
          <a:lstStyle/>
          <a:p>
            <a:r>
              <a:rPr lang="en-GB" sz="2300" dirty="0" smtClean="0"/>
              <a:t>Recruits of the ULFA were drawn from the </a:t>
            </a:r>
            <a:r>
              <a:rPr lang="en-GB" sz="2300" dirty="0" err="1" smtClean="0"/>
              <a:t>Asom</a:t>
            </a:r>
            <a:r>
              <a:rPr lang="en-GB" sz="2300" dirty="0" smtClean="0"/>
              <a:t> </a:t>
            </a:r>
            <a:r>
              <a:rPr lang="en-GB" sz="2300" dirty="0" err="1" smtClean="0"/>
              <a:t>Jatiyabadi</a:t>
            </a:r>
            <a:r>
              <a:rPr lang="en-GB" sz="2300" dirty="0" smtClean="0"/>
              <a:t> </a:t>
            </a:r>
            <a:r>
              <a:rPr lang="en-GB" sz="2300" dirty="0" err="1" smtClean="0"/>
              <a:t>Parishad</a:t>
            </a:r>
            <a:r>
              <a:rPr lang="en-GB" sz="2300" dirty="0" smtClean="0"/>
              <a:t> (AJYCP)-</a:t>
            </a:r>
            <a:r>
              <a:rPr lang="en-GB" sz="2300" dirty="0" err="1" smtClean="0"/>
              <a:t>Swadhin</a:t>
            </a:r>
            <a:r>
              <a:rPr lang="en-GB" sz="2300" dirty="0" smtClean="0"/>
              <a:t> </a:t>
            </a:r>
            <a:r>
              <a:rPr lang="en-GB" sz="2300" dirty="0" err="1" smtClean="0"/>
              <a:t>Asom</a:t>
            </a:r>
            <a:r>
              <a:rPr lang="en-GB" sz="2300" dirty="0" smtClean="0">
                <a:sym typeface="Wingdings" pitchFamily="2" charset="2"/>
              </a:rPr>
              <a:t></a:t>
            </a:r>
            <a:r>
              <a:rPr lang="en-GB" sz="2300" dirty="0" smtClean="0"/>
              <a:t> (Independent Assam)</a:t>
            </a:r>
            <a:endParaRPr lang="en-GB" sz="2300" dirty="0"/>
          </a:p>
        </p:txBody>
      </p:sp>
      <p:sp>
        <p:nvSpPr>
          <p:cNvPr id="13" name="Rectangle 12"/>
          <p:cNvSpPr/>
          <p:nvPr/>
        </p:nvSpPr>
        <p:spPr>
          <a:xfrm>
            <a:off x="0" y="2774904"/>
            <a:ext cx="9144000" cy="1154162"/>
          </a:xfrm>
          <a:prstGeom prst="rect">
            <a:avLst/>
          </a:prstGeom>
        </p:spPr>
        <p:txBody>
          <a:bodyPr wrap="square">
            <a:spAutoFit/>
          </a:bodyPr>
          <a:lstStyle/>
          <a:p>
            <a:r>
              <a:rPr lang="en-GB" sz="2300" dirty="0" smtClean="0"/>
              <a:t>ULFA wants Assam’s status to the </a:t>
            </a:r>
            <a:r>
              <a:rPr lang="en-GB" sz="2300" b="1" dirty="0" err="1" smtClean="0"/>
              <a:t>Ahom</a:t>
            </a:r>
            <a:r>
              <a:rPr lang="en-GB" sz="2300" b="1" dirty="0" smtClean="0"/>
              <a:t> ruled </a:t>
            </a:r>
            <a:r>
              <a:rPr lang="en-GB" sz="2300" dirty="0" smtClean="0"/>
              <a:t>Assam, pre-1826 treaty of </a:t>
            </a:r>
            <a:r>
              <a:rPr lang="en-GB" sz="2300" dirty="0" err="1" smtClean="0"/>
              <a:t>Yandaboo</a:t>
            </a:r>
            <a:r>
              <a:rPr lang="en-GB" sz="2300" dirty="0" smtClean="0"/>
              <a:t> between the British and the Burmese, which brought in British rule in Assam</a:t>
            </a:r>
            <a:endParaRPr lang="en-GB" sz="2300" dirty="0"/>
          </a:p>
        </p:txBody>
      </p:sp>
      <p:sp>
        <p:nvSpPr>
          <p:cNvPr id="14" name="Rectangle 13"/>
          <p:cNvSpPr/>
          <p:nvPr/>
        </p:nvSpPr>
        <p:spPr>
          <a:xfrm>
            <a:off x="0" y="5421357"/>
            <a:ext cx="9144000" cy="1508105"/>
          </a:xfrm>
          <a:prstGeom prst="rect">
            <a:avLst/>
          </a:prstGeom>
          <a:solidFill>
            <a:schemeClr val="tx1"/>
          </a:solidFill>
        </p:spPr>
        <p:txBody>
          <a:bodyPr wrap="square">
            <a:spAutoFit/>
          </a:bodyPr>
          <a:lstStyle/>
          <a:p>
            <a:r>
              <a:rPr lang="en-GB" sz="2300" dirty="0" smtClean="0">
                <a:solidFill>
                  <a:schemeClr val="bg1"/>
                </a:solidFill>
              </a:rPr>
              <a:t>ULFA’s Vice Chairman, </a:t>
            </a:r>
            <a:r>
              <a:rPr lang="en-GB" sz="2300" dirty="0" err="1" smtClean="0">
                <a:solidFill>
                  <a:schemeClr val="bg1"/>
                </a:solidFill>
              </a:rPr>
              <a:t>Pradip</a:t>
            </a:r>
            <a:r>
              <a:rPr lang="en-GB" sz="2300" dirty="0" smtClean="0">
                <a:solidFill>
                  <a:schemeClr val="bg1"/>
                </a:solidFill>
              </a:rPr>
              <a:t> </a:t>
            </a:r>
            <a:r>
              <a:rPr lang="en-GB" sz="2300" dirty="0" err="1" smtClean="0">
                <a:solidFill>
                  <a:schemeClr val="bg1"/>
                </a:solidFill>
              </a:rPr>
              <a:t>Gogoi</a:t>
            </a:r>
            <a:r>
              <a:rPr lang="en-GB" sz="2300" dirty="0" smtClean="0">
                <a:solidFill>
                  <a:schemeClr val="bg1"/>
                </a:solidFill>
              </a:rPr>
              <a:t> stated</a:t>
            </a:r>
          </a:p>
          <a:p>
            <a:r>
              <a:rPr lang="en-GB" sz="2300" dirty="0" smtClean="0">
                <a:solidFill>
                  <a:schemeClr val="bg1"/>
                </a:solidFill>
              </a:rPr>
              <a:t>that his organization’s political objectives were “Sovereign, Socialist Assam” in which “All indigenous people must stay, all others must leave”</a:t>
            </a:r>
            <a:endParaRPr lang="en-GB" sz="2300" dirty="0">
              <a:solidFill>
                <a:schemeClr val="bg1"/>
              </a:solidFill>
            </a:endParaRPr>
          </a:p>
        </p:txBody>
      </p:sp>
      <p:pic>
        <p:nvPicPr>
          <p:cNvPr id="15362" name="Picture 2" descr="D:\UPSC\Teaching\Internal Security\North east\pradip gogoi.jpg"/>
          <p:cNvPicPr>
            <a:picLocks noChangeAspect="1" noChangeArrowheads="1"/>
          </p:cNvPicPr>
          <p:nvPr/>
        </p:nvPicPr>
        <p:blipFill>
          <a:blip r:embed="rId2"/>
          <a:srcRect/>
          <a:stretch>
            <a:fillRect/>
          </a:stretch>
        </p:blipFill>
        <p:spPr bwMode="auto">
          <a:xfrm>
            <a:off x="214282" y="2285992"/>
            <a:ext cx="2928926" cy="2979599"/>
          </a:xfrm>
          <a:prstGeom prst="rect">
            <a:avLst/>
          </a:prstGeom>
          <a:noFill/>
        </p:spPr>
      </p:pic>
      <p:pic>
        <p:nvPicPr>
          <p:cNvPr id="15363" name="Picture 3" descr="D:\UPSC\Teaching\Internal Security\North east\PareshBaruah380.jpg"/>
          <p:cNvPicPr>
            <a:picLocks noChangeAspect="1" noChangeArrowheads="1"/>
          </p:cNvPicPr>
          <p:nvPr/>
        </p:nvPicPr>
        <p:blipFill>
          <a:blip r:embed="rId3"/>
          <a:srcRect/>
          <a:stretch>
            <a:fillRect/>
          </a:stretch>
        </p:blipFill>
        <p:spPr bwMode="auto">
          <a:xfrm>
            <a:off x="3571868" y="2500306"/>
            <a:ext cx="3619500" cy="2714625"/>
          </a:xfrm>
          <a:prstGeom prst="rect">
            <a:avLst/>
          </a:prstGeom>
          <a:noFill/>
        </p:spPr>
      </p:pic>
      <p:sp>
        <p:nvSpPr>
          <p:cNvPr id="17" name="TextBox 16"/>
          <p:cNvSpPr txBox="1"/>
          <p:nvPr/>
        </p:nvSpPr>
        <p:spPr>
          <a:xfrm>
            <a:off x="7358082" y="4500570"/>
            <a:ext cx="1428760" cy="707886"/>
          </a:xfrm>
          <a:prstGeom prst="rect">
            <a:avLst/>
          </a:prstGeom>
          <a:solidFill>
            <a:schemeClr val="tx1"/>
          </a:solidFill>
        </p:spPr>
        <p:txBody>
          <a:bodyPr wrap="square" rtlCol="0">
            <a:spAutoFit/>
          </a:bodyPr>
          <a:lstStyle/>
          <a:p>
            <a:r>
              <a:rPr lang="en-GB" sz="2000" dirty="0" err="1" smtClean="0">
                <a:solidFill>
                  <a:schemeClr val="bg1"/>
                </a:solidFill>
              </a:rPr>
              <a:t>Paresh</a:t>
            </a:r>
            <a:r>
              <a:rPr lang="en-GB" sz="2000" dirty="0" smtClean="0">
                <a:solidFill>
                  <a:schemeClr val="bg1"/>
                </a:solidFill>
              </a:rPr>
              <a:t> </a:t>
            </a:r>
            <a:r>
              <a:rPr lang="en-GB" sz="2000" dirty="0" err="1" smtClean="0">
                <a:solidFill>
                  <a:schemeClr val="bg1"/>
                </a:solidFill>
              </a:rPr>
              <a:t>Baruah</a:t>
            </a:r>
            <a:r>
              <a:rPr lang="en-GB" sz="2000" dirty="0" smtClean="0">
                <a:solidFill>
                  <a:schemeClr val="bg1"/>
                </a:solidFill>
              </a:rPr>
              <a:t> </a:t>
            </a:r>
            <a:endParaRPr lang="en-GB" sz="2000" dirty="0">
              <a:solidFill>
                <a:schemeClr val="bg1"/>
              </a:solidFill>
            </a:endParaRPr>
          </a:p>
        </p:txBody>
      </p:sp>
      <p:sp>
        <p:nvSpPr>
          <p:cNvPr id="15" name="Rectangle 14"/>
          <p:cNvSpPr/>
          <p:nvPr/>
        </p:nvSpPr>
        <p:spPr>
          <a:xfrm>
            <a:off x="0" y="1068157"/>
            <a:ext cx="9144000" cy="800219"/>
          </a:xfrm>
          <a:prstGeom prst="rect">
            <a:avLst/>
          </a:prstGeom>
        </p:spPr>
        <p:txBody>
          <a:bodyPr wrap="square">
            <a:spAutoFit/>
          </a:bodyPr>
          <a:lstStyle/>
          <a:p>
            <a:r>
              <a:rPr lang="en-GB" sz="2300" dirty="0" smtClean="0"/>
              <a:t>Creation of one of the most persistent of violent ethnic movements in Assam—the </a:t>
            </a:r>
            <a:r>
              <a:rPr lang="en-GB" sz="2300" b="1" dirty="0" smtClean="0"/>
              <a:t>United Liberation front </a:t>
            </a:r>
            <a:r>
              <a:rPr lang="en-GB" sz="2300" b="1" dirty="0" err="1" smtClean="0"/>
              <a:t>ofAsom</a:t>
            </a:r>
            <a:r>
              <a:rPr lang="en-GB" sz="2300" b="1" dirty="0" smtClean="0"/>
              <a:t>(ULFA)</a:t>
            </a:r>
            <a:endParaRPr lang="en-GB" sz="2300" b="1" dirty="0"/>
          </a:p>
        </p:txBody>
      </p:sp>
      <p:sp>
        <p:nvSpPr>
          <p:cNvPr id="18"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5362"/>
                                        </p:tgtEl>
                                        <p:attrNameLst>
                                          <p:attrName>style.visibility</p:attrName>
                                        </p:attrNameLst>
                                      </p:cBhvr>
                                      <p:to>
                                        <p:strVal val="visible"/>
                                      </p:to>
                                    </p:set>
                                    <p:animEffect transition="in" filter="blinds(horizontal)">
                                      <p:cBhvr>
                                        <p:cTn id="32" dur="500"/>
                                        <p:tgtEl>
                                          <p:spTgt spid="15362"/>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linds(horizontal)">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linds(horizontal)">
                                      <p:cBhvr>
                                        <p:cTn id="40" dur="500"/>
                                        <p:tgtEl>
                                          <p:spTgt spid="17"/>
                                        </p:tgtEl>
                                      </p:cBhvr>
                                    </p:animEffect>
                                  </p:childTnLst>
                                </p:cTn>
                              </p:par>
                              <p:par>
                                <p:cTn id="41" presetID="3" presetClass="entr" presetSubtype="10" fill="hold" nodeType="withEffect">
                                  <p:stCondLst>
                                    <p:cond delay="0"/>
                                  </p:stCondLst>
                                  <p:childTnLst>
                                    <p:set>
                                      <p:cBhvr>
                                        <p:cTn id="42" dur="1" fill="hold">
                                          <p:stCondLst>
                                            <p:cond delay="0"/>
                                          </p:stCondLst>
                                        </p:cTn>
                                        <p:tgtEl>
                                          <p:spTgt spid="15363"/>
                                        </p:tgtEl>
                                        <p:attrNameLst>
                                          <p:attrName>style.visibility</p:attrName>
                                        </p:attrNameLst>
                                      </p:cBhvr>
                                      <p:to>
                                        <p:strVal val="visible"/>
                                      </p:to>
                                    </p:set>
                                    <p:animEffect transition="in" filter="blinds(horizontal)">
                                      <p:cBhvr>
                                        <p:cTn id="43" dur="500"/>
                                        <p:tgtEl>
                                          <p:spTgt spid="15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animBg="1"/>
      <p:bldP spid="17" grpId="0" animBg="1"/>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142900"/>
            <a:ext cx="2757478" cy="1232680"/>
          </a:xfrm>
        </p:spPr>
        <p:txBody>
          <a:bodyPr/>
          <a:lstStyle/>
          <a:p>
            <a:pPr algn="l"/>
            <a:r>
              <a:rPr lang="en-GB" dirty="0" smtClean="0"/>
              <a:t>Assam</a:t>
            </a:r>
            <a:endParaRPr lang="en-GB" dirty="0"/>
          </a:p>
        </p:txBody>
      </p:sp>
      <p:sp>
        <p:nvSpPr>
          <p:cNvPr id="3" name="Rectangle 2"/>
          <p:cNvSpPr/>
          <p:nvPr/>
        </p:nvSpPr>
        <p:spPr>
          <a:xfrm>
            <a:off x="0" y="857232"/>
            <a:ext cx="4572000" cy="446276"/>
          </a:xfrm>
          <a:prstGeom prst="rect">
            <a:avLst/>
          </a:prstGeom>
        </p:spPr>
        <p:txBody>
          <a:bodyPr>
            <a:spAutoFit/>
          </a:bodyPr>
          <a:lstStyle/>
          <a:p>
            <a:r>
              <a:rPr lang="en-GB" sz="2300" dirty="0" smtClean="0"/>
              <a:t>3 September 2011, peace talk</a:t>
            </a:r>
            <a:endParaRPr lang="en-GB" sz="2300" dirty="0"/>
          </a:p>
        </p:txBody>
      </p:sp>
      <p:sp>
        <p:nvSpPr>
          <p:cNvPr id="4" name="Rectangle 3"/>
          <p:cNvSpPr/>
          <p:nvPr/>
        </p:nvSpPr>
        <p:spPr>
          <a:xfrm>
            <a:off x="0" y="1285860"/>
            <a:ext cx="9144000" cy="800219"/>
          </a:xfrm>
          <a:prstGeom prst="rect">
            <a:avLst/>
          </a:prstGeom>
        </p:spPr>
        <p:txBody>
          <a:bodyPr wrap="square">
            <a:spAutoFit/>
          </a:bodyPr>
          <a:lstStyle/>
          <a:p>
            <a:r>
              <a:rPr lang="en-GB" sz="2300" dirty="0" smtClean="0"/>
              <a:t>Tripartite agreement for Suspension of Operations (</a:t>
            </a:r>
            <a:r>
              <a:rPr lang="en-GB" sz="2300" dirty="0" err="1" smtClean="0"/>
              <a:t>SoO</a:t>
            </a:r>
            <a:r>
              <a:rPr lang="en-GB" sz="2300" dirty="0" smtClean="0"/>
              <a:t>) against ULFA</a:t>
            </a:r>
            <a:endParaRPr lang="en-GB" sz="2300" dirty="0"/>
          </a:p>
        </p:txBody>
      </p:sp>
      <p:sp>
        <p:nvSpPr>
          <p:cNvPr id="5" name="Rectangle 4"/>
          <p:cNvSpPr/>
          <p:nvPr/>
        </p:nvSpPr>
        <p:spPr>
          <a:xfrm>
            <a:off x="0" y="1857364"/>
            <a:ext cx="8429652" cy="800219"/>
          </a:xfrm>
          <a:prstGeom prst="rect">
            <a:avLst/>
          </a:prstGeom>
        </p:spPr>
        <p:txBody>
          <a:bodyPr wrap="square">
            <a:spAutoFit/>
          </a:bodyPr>
          <a:lstStyle/>
          <a:p>
            <a:r>
              <a:rPr lang="en-GB" sz="2300" dirty="0" smtClean="0"/>
              <a:t>Signed between Indian Government, Assam government and ULFA</a:t>
            </a:r>
            <a:endParaRPr lang="en-GB" sz="2300" dirty="0"/>
          </a:p>
        </p:txBody>
      </p:sp>
      <p:sp>
        <p:nvSpPr>
          <p:cNvPr id="6" name="Rectangle 5"/>
          <p:cNvSpPr/>
          <p:nvPr/>
        </p:nvSpPr>
        <p:spPr>
          <a:xfrm>
            <a:off x="1" y="2703466"/>
            <a:ext cx="9144000" cy="1154162"/>
          </a:xfrm>
          <a:prstGeom prst="rect">
            <a:avLst/>
          </a:prstGeom>
        </p:spPr>
        <p:txBody>
          <a:bodyPr wrap="square">
            <a:spAutoFit/>
          </a:bodyPr>
          <a:lstStyle/>
          <a:p>
            <a:r>
              <a:rPr lang="en-GB" sz="2300" dirty="0" smtClean="0"/>
              <a:t>July 2012, violence broke out with riots between indigenous </a:t>
            </a:r>
            <a:r>
              <a:rPr lang="en-GB" sz="2300" dirty="0" err="1" smtClean="0"/>
              <a:t>Bodos</a:t>
            </a:r>
            <a:r>
              <a:rPr lang="en-GB" sz="2300" dirty="0" smtClean="0"/>
              <a:t> and Bengali-speaking Muslims (who were suspected to be </a:t>
            </a:r>
            <a:r>
              <a:rPr lang="en-GB" sz="2300" b="1" dirty="0" smtClean="0"/>
              <a:t>illegal Bangladeshi </a:t>
            </a:r>
            <a:r>
              <a:rPr lang="en-GB" sz="2300" b="1" dirty="0" err="1" smtClean="0"/>
              <a:t>muslims</a:t>
            </a:r>
            <a:r>
              <a:rPr lang="en-GB" sz="2300" dirty="0" smtClean="0"/>
              <a:t>).</a:t>
            </a:r>
            <a:endParaRPr lang="en-GB" sz="2300" dirty="0"/>
          </a:p>
        </p:txBody>
      </p:sp>
      <p:sp>
        <p:nvSpPr>
          <p:cNvPr id="7" name="Rectangle 6"/>
          <p:cNvSpPr/>
          <p:nvPr/>
        </p:nvSpPr>
        <p:spPr>
          <a:xfrm>
            <a:off x="0" y="3929067"/>
            <a:ext cx="9144000" cy="446276"/>
          </a:xfrm>
          <a:prstGeom prst="rect">
            <a:avLst/>
          </a:prstGeom>
        </p:spPr>
        <p:txBody>
          <a:bodyPr wrap="square">
            <a:spAutoFit/>
          </a:bodyPr>
          <a:lstStyle/>
          <a:p>
            <a:r>
              <a:rPr lang="en-GB" sz="2300" dirty="0" smtClean="0"/>
              <a:t>Violence in Assam later had its repercussions in other parts of India</a:t>
            </a:r>
            <a:endParaRPr lang="en-GB" sz="2300" dirty="0"/>
          </a:p>
        </p:txBody>
      </p:sp>
      <p:sp>
        <p:nvSpPr>
          <p:cNvPr id="8" name="Rectangle 7"/>
          <p:cNvSpPr/>
          <p:nvPr/>
        </p:nvSpPr>
        <p:spPr>
          <a:xfrm>
            <a:off x="-32" y="4429132"/>
            <a:ext cx="4071966" cy="800219"/>
          </a:xfrm>
          <a:prstGeom prst="rect">
            <a:avLst/>
          </a:prstGeom>
        </p:spPr>
        <p:txBody>
          <a:bodyPr wrap="square">
            <a:spAutoFit/>
          </a:bodyPr>
          <a:lstStyle/>
          <a:p>
            <a:r>
              <a:rPr lang="en-GB" sz="2300" dirty="0" smtClean="0"/>
              <a:t>Azad </a:t>
            </a:r>
            <a:r>
              <a:rPr lang="en-GB" sz="2300" dirty="0" err="1" smtClean="0"/>
              <a:t>maidan</a:t>
            </a:r>
            <a:r>
              <a:rPr lang="en-GB" sz="2300" dirty="0" smtClean="0"/>
              <a:t> riots in Mumbai</a:t>
            </a:r>
            <a:endParaRPr lang="en-GB" sz="2300" dirty="0"/>
          </a:p>
        </p:txBody>
      </p:sp>
      <p:sp>
        <p:nvSpPr>
          <p:cNvPr id="9" name="Rectangle 8"/>
          <p:cNvSpPr/>
          <p:nvPr/>
        </p:nvSpPr>
        <p:spPr>
          <a:xfrm>
            <a:off x="0" y="4989482"/>
            <a:ext cx="4572000" cy="1154162"/>
          </a:xfrm>
          <a:prstGeom prst="rect">
            <a:avLst/>
          </a:prstGeom>
        </p:spPr>
        <p:txBody>
          <a:bodyPr>
            <a:spAutoFit/>
          </a:bodyPr>
          <a:lstStyle/>
          <a:p>
            <a:r>
              <a:rPr lang="en-GB" sz="2300" dirty="0" smtClean="0"/>
              <a:t>Rumour mongering (via sinister</a:t>
            </a:r>
          </a:p>
          <a:p>
            <a:r>
              <a:rPr lang="en-GB" sz="2300" dirty="0" smtClean="0"/>
              <a:t>SMSs) triggered exodus of NE Indians</a:t>
            </a:r>
            <a:endParaRPr lang="en-GB" sz="2300" dirty="0"/>
          </a:p>
        </p:txBody>
      </p:sp>
      <p:pic>
        <p:nvPicPr>
          <p:cNvPr id="16386" name="Picture 2" descr="D:\UPSC\Teaching\Internal Security\North east\assam_violence_4pm.jpg"/>
          <p:cNvPicPr>
            <a:picLocks noChangeAspect="1" noChangeArrowheads="1"/>
          </p:cNvPicPr>
          <p:nvPr/>
        </p:nvPicPr>
        <p:blipFill>
          <a:blip r:embed="rId2"/>
          <a:srcRect b="-1"/>
          <a:stretch>
            <a:fillRect/>
          </a:stretch>
        </p:blipFill>
        <p:spPr bwMode="auto">
          <a:xfrm>
            <a:off x="4643438" y="-71462"/>
            <a:ext cx="4319970" cy="2880000"/>
          </a:xfrm>
          <a:prstGeom prst="rect">
            <a:avLst/>
          </a:prstGeom>
          <a:noFill/>
        </p:spPr>
      </p:pic>
      <p:pic>
        <p:nvPicPr>
          <p:cNvPr id="16387" name="Picture 3" descr="D:\UPSC\Teaching\Internal Security\North east\cs-demography-large_080412094625.jpg"/>
          <p:cNvPicPr>
            <a:picLocks noChangeAspect="1" noChangeArrowheads="1"/>
          </p:cNvPicPr>
          <p:nvPr/>
        </p:nvPicPr>
        <p:blipFill>
          <a:blip r:embed="rId3"/>
          <a:srcRect/>
          <a:stretch>
            <a:fillRect/>
          </a:stretch>
        </p:blipFill>
        <p:spPr bwMode="auto">
          <a:xfrm>
            <a:off x="3071802" y="1857364"/>
            <a:ext cx="6023086" cy="4600132"/>
          </a:xfrm>
          <a:prstGeom prst="rect">
            <a:avLst/>
          </a:prstGeom>
          <a:noFill/>
        </p:spPr>
      </p:pic>
      <p:pic>
        <p:nvPicPr>
          <p:cNvPr id="16388" name="Picture 4" descr="D:\UPSC\Teaching\Internal Security\North east\Mumbai-Azad-Maidan-riots-2012.jpg"/>
          <p:cNvPicPr>
            <a:picLocks noChangeAspect="1" noChangeArrowheads="1"/>
          </p:cNvPicPr>
          <p:nvPr/>
        </p:nvPicPr>
        <p:blipFill>
          <a:blip r:embed="rId4"/>
          <a:srcRect/>
          <a:stretch>
            <a:fillRect/>
          </a:stretch>
        </p:blipFill>
        <p:spPr bwMode="auto">
          <a:xfrm>
            <a:off x="4143372" y="1928802"/>
            <a:ext cx="4572000" cy="4391025"/>
          </a:xfrm>
          <a:prstGeom prst="rect">
            <a:avLst/>
          </a:prstGeom>
          <a:noFill/>
        </p:spPr>
      </p:pic>
      <p:pic>
        <p:nvPicPr>
          <p:cNvPr id="16389" name="Picture 5" descr="D:\UPSC\Teaching\Internal Security\North east\2012 rumor.jpg"/>
          <p:cNvPicPr>
            <a:picLocks noChangeAspect="1" noChangeArrowheads="1"/>
          </p:cNvPicPr>
          <p:nvPr/>
        </p:nvPicPr>
        <p:blipFill>
          <a:blip r:embed="rId5"/>
          <a:srcRect/>
          <a:stretch>
            <a:fillRect/>
          </a:stretch>
        </p:blipFill>
        <p:spPr bwMode="auto">
          <a:xfrm>
            <a:off x="3784632" y="2285992"/>
            <a:ext cx="5359400" cy="3390900"/>
          </a:xfrm>
          <a:prstGeom prst="rect">
            <a:avLst/>
          </a:prstGeom>
          <a:noFill/>
        </p:spPr>
      </p:pic>
      <p:sp>
        <p:nvSpPr>
          <p:cNvPr id="15"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par>
                                <p:cTn id="23" presetID="3" presetClass="entr" presetSubtype="10" fill="hold" nodeType="withEffect">
                                  <p:stCondLst>
                                    <p:cond delay="0"/>
                                  </p:stCondLst>
                                  <p:childTnLst>
                                    <p:set>
                                      <p:cBhvr>
                                        <p:cTn id="24" dur="1" fill="hold">
                                          <p:stCondLst>
                                            <p:cond delay="0"/>
                                          </p:stCondLst>
                                        </p:cTn>
                                        <p:tgtEl>
                                          <p:spTgt spid="16386"/>
                                        </p:tgtEl>
                                        <p:attrNameLst>
                                          <p:attrName>style.visibility</p:attrName>
                                        </p:attrNameLst>
                                      </p:cBhvr>
                                      <p:to>
                                        <p:strVal val="visible"/>
                                      </p:to>
                                    </p:set>
                                    <p:animEffect transition="in" filter="blinds(horizontal)">
                                      <p:cBhvr>
                                        <p:cTn id="25" dur="500"/>
                                        <p:tgtEl>
                                          <p:spTgt spid="1638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nodeType="clickEffect">
                                  <p:stCondLst>
                                    <p:cond delay="0"/>
                                  </p:stCondLst>
                                  <p:childTnLst>
                                    <p:animEffect transition="out" filter="blinds(horizontal)">
                                      <p:cBhvr>
                                        <p:cTn id="29" dur="500"/>
                                        <p:tgtEl>
                                          <p:spTgt spid="16386"/>
                                        </p:tgtEl>
                                      </p:cBhvr>
                                    </p:animEffect>
                                    <p:set>
                                      <p:cBhvr>
                                        <p:cTn id="30" dur="1" fill="hold">
                                          <p:stCondLst>
                                            <p:cond delay="499"/>
                                          </p:stCondLst>
                                        </p:cTn>
                                        <p:tgtEl>
                                          <p:spTgt spid="1638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6387"/>
                                        </p:tgtEl>
                                        <p:attrNameLst>
                                          <p:attrName>style.visibility</p:attrName>
                                        </p:attrNameLst>
                                      </p:cBhvr>
                                      <p:to>
                                        <p:strVal val="visible"/>
                                      </p:to>
                                    </p:set>
                                    <p:animEffect transition="in" filter="blinds(horizontal)">
                                      <p:cBhvr>
                                        <p:cTn id="35" dur="500"/>
                                        <p:tgtEl>
                                          <p:spTgt spid="16387"/>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xit" presetSubtype="10" fill="hold" nodeType="clickEffect">
                                  <p:stCondLst>
                                    <p:cond delay="0"/>
                                  </p:stCondLst>
                                  <p:childTnLst>
                                    <p:animEffect transition="out" filter="blinds(horizontal)">
                                      <p:cBhvr>
                                        <p:cTn id="39" dur="500"/>
                                        <p:tgtEl>
                                          <p:spTgt spid="16387"/>
                                        </p:tgtEl>
                                      </p:cBhvr>
                                    </p:animEffect>
                                    <p:set>
                                      <p:cBhvr>
                                        <p:cTn id="40" dur="1" fill="hold">
                                          <p:stCondLst>
                                            <p:cond delay="499"/>
                                          </p:stCondLst>
                                        </p:cTn>
                                        <p:tgtEl>
                                          <p:spTgt spid="1638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blinds(horizontal)">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blinds(horizontal)">
                                      <p:cBhvr>
                                        <p:cTn id="50" dur="500"/>
                                        <p:tgtEl>
                                          <p:spTgt spid="8"/>
                                        </p:tgtEl>
                                      </p:cBhvr>
                                    </p:animEffect>
                                  </p:childTnLst>
                                </p:cTn>
                              </p:par>
                              <p:par>
                                <p:cTn id="51" presetID="3" presetClass="entr" presetSubtype="10" fill="hold" nodeType="withEffect">
                                  <p:stCondLst>
                                    <p:cond delay="0"/>
                                  </p:stCondLst>
                                  <p:childTnLst>
                                    <p:set>
                                      <p:cBhvr>
                                        <p:cTn id="52" dur="1" fill="hold">
                                          <p:stCondLst>
                                            <p:cond delay="0"/>
                                          </p:stCondLst>
                                        </p:cTn>
                                        <p:tgtEl>
                                          <p:spTgt spid="16388"/>
                                        </p:tgtEl>
                                        <p:attrNameLst>
                                          <p:attrName>style.visibility</p:attrName>
                                        </p:attrNameLst>
                                      </p:cBhvr>
                                      <p:to>
                                        <p:strVal val="visible"/>
                                      </p:to>
                                    </p:set>
                                    <p:animEffect transition="in" filter="blinds(horizontal)">
                                      <p:cBhvr>
                                        <p:cTn id="53" dur="500"/>
                                        <p:tgtEl>
                                          <p:spTgt spid="16388"/>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xit" presetSubtype="10" fill="hold" nodeType="clickEffect">
                                  <p:stCondLst>
                                    <p:cond delay="0"/>
                                  </p:stCondLst>
                                  <p:childTnLst>
                                    <p:animEffect transition="out" filter="blinds(horizontal)">
                                      <p:cBhvr>
                                        <p:cTn id="57" dur="500"/>
                                        <p:tgtEl>
                                          <p:spTgt spid="16388"/>
                                        </p:tgtEl>
                                      </p:cBhvr>
                                    </p:animEffect>
                                    <p:set>
                                      <p:cBhvr>
                                        <p:cTn id="58" dur="1" fill="hold">
                                          <p:stCondLst>
                                            <p:cond delay="499"/>
                                          </p:stCondLst>
                                        </p:cTn>
                                        <p:tgtEl>
                                          <p:spTgt spid="16388"/>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blinds(horizontal)">
                                      <p:cBhvr>
                                        <p:cTn id="63" dur="500"/>
                                        <p:tgtEl>
                                          <p:spTgt spid="9"/>
                                        </p:tgtEl>
                                      </p:cBhvr>
                                    </p:animEffect>
                                  </p:childTnLst>
                                </p:cTn>
                              </p:par>
                              <p:par>
                                <p:cTn id="64" presetID="3" presetClass="entr" presetSubtype="10" fill="hold" nodeType="withEffect">
                                  <p:stCondLst>
                                    <p:cond delay="0"/>
                                  </p:stCondLst>
                                  <p:childTnLst>
                                    <p:set>
                                      <p:cBhvr>
                                        <p:cTn id="65" dur="1" fill="hold">
                                          <p:stCondLst>
                                            <p:cond delay="0"/>
                                          </p:stCondLst>
                                        </p:cTn>
                                        <p:tgtEl>
                                          <p:spTgt spid="16389"/>
                                        </p:tgtEl>
                                        <p:attrNameLst>
                                          <p:attrName>style.visibility</p:attrName>
                                        </p:attrNameLst>
                                      </p:cBhvr>
                                      <p:to>
                                        <p:strVal val="visible"/>
                                      </p:to>
                                    </p:set>
                                    <p:animEffect transition="in" filter="blinds(horizontal)">
                                      <p:cBhvr>
                                        <p:cTn id="66" dur="500"/>
                                        <p:tgtEl>
                                          <p:spTgt spid="16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142900"/>
            <a:ext cx="2757478" cy="1232680"/>
          </a:xfrm>
        </p:spPr>
        <p:txBody>
          <a:bodyPr/>
          <a:lstStyle/>
          <a:p>
            <a:pPr algn="l"/>
            <a:r>
              <a:rPr lang="en-GB" dirty="0" smtClean="0"/>
              <a:t>Assam</a:t>
            </a:r>
            <a:endParaRPr lang="en-GB" dirty="0"/>
          </a:p>
        </p:txBody>
      </p:sp>
      <p:sp>
        <p:nvSpPr>
          <p:cNvPr id="10" name="Rectangle 9"/>
          <p:cNvSpPr/>
          <p:nvPr/>
        </p:nvSpPr>
        <p:spPr>
          <a:xfrm>
            <a:off x="0" y="696708"/>
            <a:ext cx="4442242" cy="446276"/>
          </a:xfrm>
          <a:prstGeom prst="rect">
            <a:avLst/>
          </a:prstGeom>
        </p:spPr>
        <p:txBody>
          <a:bodyPr wrap="none">
            <a:spAutoFit/>
          </a:bodyPr>
          <a:lstStyle/>
          <a:p>
            <a:r>
              <a:rPr lang="en-GB" sz="2300" b="1" dirty="0" smtClean="0"/>
              <a:t>Statehood demands in Assam</a:t>
            </a:r>
            <a:endParaRPr lang="en-GB" sz="2300" dirty="0"/>
          </a:p>
        </p:txBody>
      </p:sp>
      <p:sp>
        <p:nvSpPr>
          <p:cNvPr id="11" name="TextBox 10"/>
          <p:cNvSpPr txBox="1"/>
          <p:nvPr/>
        </p:nvSpPr>
        <p:spPr>
          <a:xfrm>
            <a:off x="0" y="1071546"/>
            <a:ext cx="1911101" cy="446276"/>
          </a:xfrm>
          <a:prstGeom prst="rect">
            <a:avLst/>
          </a:prstGeom>
          <a:noFill/>
        </p:spPr>
        <p:txBody>
          <a:bodyPr wrap="none" rtlCol="0">
            <a:spAutoFit/>
          </a:bodyPr>
          <a:lstStyle/>
          <a:p>
            <a:r>
              <a:rPr lang="en-GB" sz="2300" dirty="0" smtClean="0"/>
              <a:t>1. </a:t>
            </a:r>
            <a:r>
              <a:rPr lang="en-GB" sz="2300" dirty="0" err="1" smtClean="0"/>
              <a:t>Bodoland</a:t>
            </a:r>
            <a:endParaRPr lang="en-GB" sz="2300" dirty="0"/>
          </a:p>
        </p:txBody>
      </p:sp>
      <p:sp>
        <p:nvSpPr>
          <p:cNvPr id="12" name="TextBox 11"/>
          <p:cNvSpPr txBox="1"/>
          <p:nvPr/>
        </p:nvSpPr>
        <p:spPr>
          <a:xfrm>
            <a:off x="0" y="1500174"/>
            <a:ext cx="2545890" cy="446276"/>
          </a:xfrm>
          <a:prstGeom prst="rect">
            <a:avLst/>
          </a:prstGeom>
          <a:noFill/>
        </p:spPr>
        <p:txBody>
          <a:bodyPr wrap="none" rtlCol="0">
            <a:spAutoFit/>
          </a:bodyPr>
          <a:lstStyle/>
          <a:p>
            <a:r>
              <a:rPr lang="en-GB" sz="2300" dirty="0" smtClean="0"/>
              <a:t>2. </a:t>
            </a:r>
            <a:r>
              <a:rPr lang="en-GB" sz="2300" dirty="0" err="1" smtClean="0"/>
              <a:t>Karbi</a:t>
            </a:r>
            <a:r>
              <a:rPr lang="en-GB" sz="2300" dirty="0" smtClean="0"/>
              <a:t> </a:t>
            </a:r>
            <a:r>
              <a:rPr lang="en-GB" sz="2300" dirty="0" err="1" smtClean="0"/>
              <a:t>Anglong</a:t>
            </a:r>
            <a:endParaRPr lang="en-GB" sz="2300" dirty="0"/>
          </a:p>
        </p:txBody>
      </p:sp>
      <p:sp>
        <p:nvSpPr>
          <p:cNvPr id="13" name="TextBox 12"/>
          <p:cNvSpPr txBox="1"/>
          <p:nvPr/>
        </p:nvSpPr>
        <p:spPr>
          <a:xfrm>
            <a:off x="0" y="1928802"/>
            <a:ext cx="1596912" cy="446276"/>
          </a:xfrm>
          <a:prstGeom prst="rect">
            <a:avLst/>
          </a:prstGeom>
          <a:noFill/>
        </p:spPr>
        <p:txBody>
          <a:bodyPr wrap="none" rtlCol="0">
            <a:spAutoFit/>
          </a:bodyPr>
          <a:lstStyle/>
          <a:p>
            <a:r>
              <a:rPr lang="en-GB" sz="2300" dirty="0" smtClean="0"/>
              <a:t>3.Dimaraji</a:t>
            </a:r>
            <a:endParaRPr lang="en-GB" sz="2300" dirty="0"/>
          </a:p>
        </p:txBody>
      </p:sp>
      <p:sp>
        <p:nvSpPr>
          <p:cNvPr id="14" name="TextBox 13"/>
          <p:cNvSpPr txBox="1"/>
          <p:nvPr/>
        </p:nvSpPr>
        <p:spPr>
          <a:xfrm>
            <a:off x="-32" y="2357430"/>
            <a:ext cx="1936749" cy="446276"/>
          </a:xfrm>
          <a:prstGeom prst="rect">
            <a:avLst/>
          </a:prstGeom>
          <a:noFill/>
        </p:spPr>
        <p:txBody>
          <a:bodyPr wrap="none" rtlCol="0">
            <a:spAutoFit/>
          </a:bodyPr>
          <a:lstStyle/>
          <a:p>
            <a:r>
              <a:rPr lang="en-GB" sz="2300" dirty="0" smtClean="0"/>
              <a:t>4. </a:t>
            </a:r>
            <a:r>
              <a:rPr lang="en-GB" sz="2300" dirty="0" err="1" smtClean="0"/>
              <a:t>Kamtapur</a:t>
            </a:r>
            <a:endParaRPr lang="en-GB" sz="2300" dirty="0"/>
          </a:p>
        </p:txBody>
      </p:sp>
      <p:sp>
        <p:nvSpPr>
          <p:cNvPr id="15" name="Rectangle 14"/>
          <p:cNvSpPr/>
          <p:nvPr/>
        </p:nvSpPr>
        <p:spPr>
          <a:xfrm>
            <a:off x="0" y="2709960"/>
            <a:ext cx="4572000" cy="1862048"/>
          </a:xfrm>
          <a:prstGeom prst="rect">
            <a:avLst/>
          </a:prstGeom>
        </p:spPr>
        <p:txBody>
          <a:bodyPr>
            <a:spAutoFit/>
          </a:bodyPr>
          <a:lstStyle/>
          <a:p>
            <a:r>
              <a:rPr lang="en-GB" sz="2300" dirty="0" smtClean="0"/>
              <a:t>Post </a:t>
            </a:r>
            <a:r>
              <a:rPr lang="en-GB" sz="2300" dirty="0" err="1" smtClean="0"/>
              <a:t>Telangana,revival</a:t>
            </a:r>
            <a:r>
              <a:rPr lang="en-GB" sz="2300" dirty="0" smtClean="0"/>
              <a:t> of statehood movements by four ethnic groups — the </a:t>
            </a:r>
            <a:r>
              <a:rPr lang="en-GB" sz="2300" dirty="0" err="1" smtClean="0"/>
              <a:t>Bodos</a:t>
            </a:r>
            <a:r>
              <a:rPr lang="en-GB" sz="2300" dirty="0" smtClean="0"/>
              <a:t>, the </a:t>
            </a:r>
            <a:r>
              <a:rPr lang="en-GB" sz="2300" dirty="0" err="1" smtClean="0"/>
              <a:t>Karbis</a:t>
            </a:r>
            <a:r>
              <a:rPr lang="en-GB" sz="2300" dirty="0" smtClean="0"/>
              <a:t>, the </a:t>
            </a:r>
            <a:r>
              <a:rPr lang="en-GB" sz="2300" dirty="0" err="1" smtClean="0"/>
              <a:t>Dimasas</a:t>
            </a:r>
            <a:r>
              <a:rPr lang="en-GB" sz="2300" dirty="0" smtClean="0"/>
              <a:t> and </a:t>
            </a:r>
            <a:r>
              <a:rPr lang="en-GB" sz="2300" dirty="0" err="1" smtClean="0"/>
              <a:t>theKoch-Rajbangshis</a:t>
            </a:r>
            <a:endParaRPr lang="en-GB" sz="2300" dirty="0"/>
          </a:p>
        </p:txBody>
      </p:sp>
      <p:sp>
        <p:nvSpPr>
          <p:cNvPr id="16" name="Rectangle 15"/>
          <p:cNvSpPr/>
          <p:nvPr/>
        </p:nvSpPr>
        <p:spPr>
          <a:xfrm>
            <a:off x="0" y="4572008"/>
            <a:ext cx="9144032" cy="446276"/>
          </a:xfrm>
          <a:prstGeom prst="rect">
            <a:avLst/>
          </a:prstGeom>
        </p:spPr>
        <p:txBody>
          <a:bodyPr wrap="square">
            <a:spAutoFit/>
          </a:bodyPr>
          <a:lstStyle/>
          <a:p>
            <a:r>
              <a:rPr lang="en-GB" sz="2300" dirty="0" smtClean="0"/>
              <a:t>General reasons behind their demand of separate statehood</a:t>
            </a:r>
            <a:endParaRPr lang="en-GB" sz="2300" dirty="0"/>
          </a:p>
        </p:txBody>
      </p:sp>
      <p:sp>
        <p:nvSpPr>
          <p:cNvPr id="17" name="Rectangle 16"/>
          <p:cNvSpPr/>
          <p:nvPr/>
        </p:nvSpPr>
        <p:spPr>
          <a:xfrm>
            <a:off x="-32" y="4946846"/>
            <a:ext cx="7358114" cy="446276"/>
          </a:xfrm>
          <a:prstGeom prst="rect">
            <a:avLst/>
          </a:prstGeom>
        </p:spPr>
        <p:txBody>
          <a:bodyPr wrap="square">
            <a:spAutoFit/>
          </a:bodyPr>
          <a:lstStyle/>
          <a:p>
            <a:r>
              <a:rPr lang="en-GB" sz="2300" dirty="0" smtClean="0"/>
              <a:t>To </a:t>
            </a:r>
            <a:r>
              <a:rPr lang="en-GB" sz="2300" b="1" dirty="0" smtClean="0"/>
              <a:t>preserve and promote </a:t>
            </a:r>
            <a:r>
              <a:rPr lang="en-GB" sz="2300" dirty="0" smtClean="0"/>
              <a:t>their ethnic identity</a:t>
            </a:r>
            <a:endParaRPr lang="en-GB" sz="2300" dirty="0"/>
          </a:p>
        </p:txBody>
      </p:sp>
      <p:sp>
        <p:nvSpPr>
          <p:cNvPr id="18" name="Rectangle 17"/>
          <p:cNvSpPr/>
          <p:nvPr/>
        </p:nvSpPr>
        <p:spPr>
          <a:xfrm>
            <a:off x="-32" y="5357826"/>
            <a:ext cx="8286808" cy="446276"/>
          </a:xfrm>
          <a:prstGeom prst="rect">
            <a:avLst/>
          </a:prstGeom>
        </p:spPr>
        <p:txBody>
          <a:bodyPr wrap="square">
            <a:spAutoFit/>
          </a:bodyPr>
          <a:lstStyle/>
          <a:p>
            <a:r>
              <a:rPr lang="en-GB" sz="2300" dirty="0" smtClean="0"/>
              <a:t>For rapid economic development in backward areas</a:t>
            </a:r>
            <a:endParaRPr lang="en-GB" sz="2300" dirty="0"/>
          </a:p>
        </p:txBody>
      </p:sp>
      <p:sp>
        <p:nvSpPr>
          <p:cNvPr id="19" name="Rectangle 18"/>
          <p:cNvSpPr/>
          <p:nvPr/>
        </p:nvSpPr>
        <p:spPr>
          <a:xfrm>
            <a:off x="-32" y="5715016"/>
            <a:ext cx="7358114" cy="446276"/>
          </a:xfrm>
          <a:prstGeom prst="rect">
            <a:avLst/>
          </a:prstGeom>
        </p:spPr>
        <p:txBody>
          <a:bodyPr wrap="square">
            <a:spAutoFit/>
          </a:bodyPr>
          <a:lstStyle/>
          <a:p>
            <a:r>
              <a:rPr lang="en-GB" sz="2300" dirty="0" smtClean="0"/>
              <a:t>To ensure control over natural resources like land</a:t>
            </a:r>
            <a:endParaRPr lang="en-GB" sz="2300" dirty="0"/>
          </a:p>
        </p:txBody>
      </p:sp>
      <p:pic>
        <p:nvPicPr>
          <p:cNvPr id="5123" name="Picture 3" descr="D:\UPSC\Teaching\Internal Security\North east\state.jpg"/>
          <p:cNvPicPr>
            <a:picLocks noChangeAspect="1" noChangeArrowheads="1"/>
          </p:cNvPicPr>
          <p:nvPr/>
        </p:nvPicPr>
        <p:blipFill>
          <a:blip r:embed="rId2"/>
          <a:srcRect/>
          <a:stretch>
            <a:fillRect/>
          </a:stretch>
        </p:blipFill>
        <p:spPr bwMode="auto">
          <a:xfrm>
            <a:off x="4357686" y="71414"/>
            <a:ext cx="4803780" cy="3028470"/>
          </a:xfrm>
          <a:prstGeom prst="rect">
            <a:avLst/>
          </a:prstGeom>
          <a:noFill/>
        </p:spPr>
      </p:pic>
      <p:pic>
        <p:nvPicPr>
          <p:cNvPr id="5124" name="Picture 4" descr="D:\UPSC\Teaching\Internal Security\North east\Statehood_demands__1538931a.jpg"/>
          <p:cNvPicPr>
            <a:picLocks noChangeAspect="1" noChangeArrowheads="1"/>
          </p:cNvPicPr>
          <p:nvPr/>
        </p:nvPicPr>
        <p:blipFill>
          <a:blip r:embed="rId3"/>
          <a:srcRect t="50271"/>
          <a:stretch>
            <a:fillRect/>
          </a:stretch>
        </p:blipFill>
        <p:spPr bwMode="auto">
          <a:xfrm>
            <a:off x="4153867" y="1672338"/>
            <a:ext cx="5061603" cy="4042678"/>
          </a:xfrm>
          <a:prstGeom prst="rect">
            <a:avLst/>
          </a:prstGeom>
          <a:noFill/>
        </p:spPr>
      </p:pic>
      <p:sp>
        <p:nvSpPr>
          <p:cNvPr id="23" name="TextBox 22"/>
          <p:cNvSpPr txBox="1"/>
          <p:nvPr/>
        </p:nvSpPr>
        <p:spPr>
          <a:xfrm>
            <a:off x="0" y="4214818"/>
            <a:ext cx="4500562" cy="446276"/>
          </a:xfrm>
          <a:prstGeom prst="rect">
            <a:avLst/>
          </a:prstGeom>
          <a:noFill/>
        </p:spPr>
        <p:txBody>
          <a:bodyPr wrap="square" rtlCol="0">
            <a:spAutoFit/>
          </a:bodyPr>
          <a:lstStyle/>
          <a:p>
            <a:r>
              <a:rPr lang="en-GB" sz="2300" b="1" dirty="0" smtClean="0"/>
              <a:t>Q. Reasons for demand</a:t>
            </a:r>
            <a:endParaRPr lang="en-GB" sz="2300" b="1" dirty="0"/>
          </a:p>
        </p:txBody>
      </p:sp>
      <p:pic>
        <p:nvPicPr>
          <p:cNvPr id="5125" name="Picture 5" descr="D:\UPSC\Teaching\Internal Security\North east\growth.jpg"/>
          <p:cNvPicPr>
            <a:picLocks noChangeAspect="1" noChangeArrowheads="1"/>
          </p:cNvPicPr>
          <p:nvPr/>
        </p:nvPicPr>
        <p:blipFill>
          <a:blip r:embed="rId4"/>
          <a:srcRect/>
          <a:stretch>
            <a:fillRect/>
          </a:stretch>
        </p:blipFill>
        <p:spPr bwMode="auto">
          <a:xfrm>
            <a:off x="3238500" y="2000240"/>
            <a:ext cx="5905500" cy="3143250"/>
          </a:xfrm>
          <a:prstGeom prst="rect">
            <a:avLst/>
          </a:prstGeom>
          <a:noFill/>
        </p:spPr>
      </p:pic>
      <p:sp>
        <p:nvSpPr>
          <p:cNvPr id="21"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Effect transition="in" filter="blinds(horizontal)">
                                      <p:cBhvr>
                                        <p:cTn id="12" dur="500"/>
                                        <p:tgtEl>
                                          <p:spTgt spid="512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nodeType="clickEffect">
                                  <p:stCondLst>
                                    <p:cond delay="0"/>
                                  </p:stCondLst>
                                  <p:childTnLst>
                                    <p:animEffect transition="out" filter="blinds(horizontal)">
                                      <p:cBhvr>
                                        <p:cTn id="16" dur="500"/>
                                        <p:tgtEl>
                                          <p:spTgt spid="5124"/>
                                        </p:tgtEl>
                                      </p:cBhvr>
                                    </p:animEffect>
                                    <p:set>
                                      <p:cBhvr>
                                        <p:cTn id="17" dur="1" fill="hold">
                                          <p:stCondLst>
                                            <p:cond delay="499"/>
                                          </p:stCondLst>
                                        </p:cTn>
                                        <p:tgtEl>
                                          <p:spTgt spid="512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linds(horizontal)">
                                      <p:cBhvr>
                                        <p:cTn id="28" dur="500"/>
                                        <p:tgtEl>
                                          <p:spTgt spid="13"/>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500"/>
                                        <p:tgtEl>
                                          <p:spTgt spid="14"/>
                                        </p:tgtEl>
                                      </p:cBhvr>
                                    </p:animEffect>
                                  </p:childTnLst>
                                </p:cTn>
                              </p:par>
                              <p:par>
                                <p:cTn id="32" presetID="3" presetClass="entr" presetSubtype="10" fill="hold" nodeType="withEffect">
                                  <p:stCondLst>
                                    <p:cond delay="0"/>
                                  </p:stCondLst>
                                  <p:childTnLst>
                                    <p:set>
                                      <p:cBhvr>
                                        <p:cTn id="33" dur="1" fill="hold">
                                          <p:stCondLst>
                                            <p:cond delay="0"/>
                                          </p:stCondLst>
                                        </p:cTn>
                                        <p:tgtEl>
                                          <p:spTgt spid="5123"/>
                                        </p:tgtEl>
                                        <p:attrNameLst>
                                          <p:attrName>style.visibility</p:attrName>
                                        </p:attrNameLst>
                                      </p:cBhvr>
                                      <p:to>
                                        <p:strVal val="visible"/>
                                      </p:to>
                                    </p:set>
                                    <p:animEffect transition="in" filter="blinds(horizontal)">
                                      <p:cBhvr>
                                        <p:cTn id="34" dur="500"/>
                                        <p:tgtEl>
                                          <p:spTgt spid="5123"/>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blinds(horizontal)">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linds(horizontal)">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blinds(horizontal)">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blinds(horizontal)">
                                      <p:cBhvr>
                                        <p:cTn id="54" dur="500"/>
                                        <p:tgtEl>
                                          <p:spTgt spid="19"/>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blinds(horizontal)">
                                      <p:cBhvr>
                                        <p:cTn id="59" dur="500"/>
                                        <p:tgtEl>
                                          <p:spTgt spid="18"/>
                                        </p:tgtEl>
                                      </p:cBhvr>
                                    </p:animEffect>
                                  </p:childTnLst>
                                </p:cTn>
                              </p:par>
                              <p:par>
                                <p:cTn id="60" presetID="3" presetClass="entr" presetSubtype="10" fill="hold" nodeType="withEffect">
                                  <p:stCondLst>
                                    <p:cond delay="0"/>
                                  </p:stCondLst>
                                  <p:childTnLst>
                                    <p:set>
                                      <p:cBhvr>
                                        <p:cTn id="61" dur="1" fill="hold">
                                          <p:stCondLst>
                                            <p:cond delay="0"/>
                                          </p:stCondLst>
                                        </p:cTn>
                                        <p:tgtEl>
                                          <p:spTgt spid="5125"/>
                                        </p:tgtEl>
                                        <p:attrNameLst>
                                          <p:attrName>style.visibility</p:attrName>
                                        </p:attrNameLst>
                                      </p:cBhvr>
                                      <p:to>
                                        <p:strVal val="visible"/>
                                      </p:to>
                                    </p:set>
                                    <p:animEffect transition="in" filter="blinds(horizontal)">
                                      <p:cBhvr>
                                        <p:cTn id="62"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P spid="19" grpId="0"/>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142900"/>
            <a:ext cx="2757478" cy="1232680"/>
          </a:xfrm>
        </p:spPr>
        <p:txBody>
          <a:bodyPr/>
          <a:lstStyle/>
          <a:p>
            <a:pPr algn="l"/>
            <a:r>
              <a:rPr lang="en-GB" dirty="0" smtClean="0"/>
              <a:t>Assam</a:t>
            </a:r>
            <a:endParaRPr lang="en-GB" dirty="0"/>
          </a:p>
        </p:txBody>
      </p:sp>
      <p:sp>
        <p:nvSpPr>
          <p:cNvPr id="10" name="Rectangle 9"/>
          <p:cNvSpPr/>
          <p:nvPr/>
        </p:nvSpPr>
        <p:spPr>
          <a:xfrm>
            <a:off x="0" y="785794"/>
            <a:ext cx="4442242" cy="446276"/>
          </a:xfrm>
          <a:prstGeom prst="rect">
            <a:avLst/>
          </a:prstGeom>
        </p:spPr>
        <p:txBody>
          <a:bodyPr wrap="none">
            <a:spAutoFit/>
          </a:bodyPr>
          <a:lstStyle/>
          <a:p>
            <a:r>
              <a:rPr lang="en-GB" sz="2300" b="1" dirty="0" smtClean="0"/>
              <a:t>Statehood demands in Assam</a:t>
            </a:r>
            <a:endParaRPr lang="en-GB" sz="2300" dirty="0"/>
          </a:p>
        </p:txBody>
      </p:sp>
      <p:sp>
        <p:nvSpPr>
          <p:cNvPr id="11" name="TextBox 10"/>
          <p:cNvSpPr txBox="1"/>
          <p:nvPr/>
        </p:nvSpPr>
        <p:spPr>
          <a:xfrm>
            <a:off x="0" y="1768278"/>
            <a:ext cx="1891865" cy="446276"/>
          </a:xfrm>
          <a:prstGeom prst="rect">
            <a:avLst/>
          </a:prstGeom>
          <a:noFill/>
        </p:spPr>
        <p:txBody>
          <a:bodyPr wrap="none" rtlCol="0">
            <a:spAutoFit/>
          </a:bodyPr>
          <a:lstStyle/>
          <a:p>
            <a:r>
              <a:rPr lang="en-GB" sz="2300" b="1" dirty="0" smtClean="0"/>
              <a:t>1. </a:t>
            </a:r>
            <a:r>
              <a:rPr lang="en-GB" sz="2300" b="1" dirty="0" err="1" smtClean="0"/>
              <a:t>Bodoland</a:t>
            </a:r>
            <a:endParaRPr lang="en-GB" sz="2300" b="1" dirty="0"/>
          </a:p>
        </p:txBody>
      </p:sp>
      <p:sp>
        <p:nvSpPr>
          <p:cNvPr id="20" name="Rectangle 19"/>
          <p:cNvSpPr/>
          <p:nvPr/>
        </p:nvSpPr>
        <p:spPr>
          <a:xfrm>
            <a:off x="-32" y="2571744"/>
            <a:ext cx="9144032" cy="1508105"/>
          </a:xfrm>
          <a:prstGeom prst="rect">
            <a:avLst/>
          </a:prstGeom>
        </p:spPr>
        <p:txBody>
          <a:bodyPr wrap="square">
            <a:spAutoFit/>
          </a:bodyPr>
          <a:lstStyle/>
          <a:p>
            <a:r>
              <a:rPr lang="en-GB" sz="2300" dirty="0" smtClean="0"/>
              <a:t>Demand for state consisting of areas located extreme north of north bank of Brahmaputra River in the state of Assam, by the foothills of Bhutan and Arunachal Pradesh; inhabited predominantly by the </a:t>
            </a:r>
            <a:r>
              <a:rPr lang="en-GB" sz="2300" dirty="0" err="1" smtClean="0"/>
              <a:t>Bodo</a:t>
            </a:r>
            <a:r>
              <a:rPr lang="en-GB" sz="2300" dirty="0" smtClean="0"/>
              <a:t> people</a:t>
            </a:r>
            <a:endParaRPr lang="en-GB" sz="2300" dirty="0"/>
          </a:p>
        </p:txBody>
      </p:sp>
      <p:pic>
        <p:nvPicPr>
          <p:cNvPr id="4099" name="Picture 3"/>
          <p:cNvPicPr>
            <a:picLocks noChangeAspect="1" noChangeArrowheads="1"/>
          </p:cNvPicPr>
          <p:nvPr/>
        </p:nvPicPr>
        <p:blipFill>
          <a:blip r:embed="rId2"/>
          <a:srcRect/>
          <a:stretch>
            <a:fillRect/>
          </a:stretch>
        </p:blipFill>
        <p:spPr bwMode="auto">
          <a:xfrm>
            <a:off x="4429092" y="0"/>
            <a:ext cx="4714908" cy="2643182"/>
          </a:xfrm>
          <a:prstGeom prst="rect">
            <a:avLst/>
          </a:prstGeom>
          <a:noFill/>
          <a:ln w="9525">
            <a:noFill/>
            <a:miter lim="800000"/>
            <a:headEnd/>
            <a:tailEnd/>
          </a:ln>
          <a:effectLst/>
        </p:spPr>
      </p:pic>
      <p:pic>
        <p:nvPicPr>
          <p:cNvPr id="4100" name="Picture 4" descr="D:\UPSC\Teaching\Internal Security\North east\Bodolanda1--621x414.jpg"/>
          <p:cNvPicPr>
            <a:picLocks noChangeAspect="1" noChangeArrowheads="1"/>
          </p:cNvPicPr>
          <p:nvPr/>
        </p:nvPicPr>
        <p:blipFill>
          <a:blip r:embed="rId3"/>
          <a:srcRect/>
          <a:stretch>
            <a:fillRect/>
          </a:stretch>
        </p:blipFill>
        <p:spPr bwMode="auto">
          <a:xfrm>
            <a:off x="-32" y="4143380"/>
            <a:ext cx="9144000" cy="2643182"/>
          </a:xfrm>
          <a:prstGeom prst="rect">
            <a:avLst/>
          </a:prstGeom>
          <a:noFill/>
        </p:spPr>
      </p:pic>
      <p:sp>
        <p:nvSpPr>
          <p:cNvPr id="12"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blinds(horizontal)">
                                      <p:cBhvr>
                                        <p:cTn id="10" dur="500"/>
                                        <p:tgtEl>
                                          <p:spTgt spid="410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linds(horizontal)">
                                      <p:cBhvr>
                                        <p:cTn id="15" dur="500"/>
                                        <p:tgtEl>
                                          <p:spTgt spid="20"/>
                                        </p:tgtEl>
                                      </p:cBhvr>
                                    </p:animEffect>
                                  </p:childTnLst>
                                </p:cTn>
                              </p:par>
                              <p:par>
                                <p:cTn id="16" presetID="3" presetClass="entr" presetSubtype="10" fill="hold" nodeType="withEffect">
                                  <p:stCondLst>
                                    <p:cond delay="0"/>
                                  </p:stCondLst>
                                  <p:childTnLst>
                                    <p:set>
                                      <p:cBhvr>
                                        <p:cTn id="17" dur="1" fill="hold">
                                          <p:stCondLst>
                                            <p:cond delay="0"/>
                                          </p:stCondLst>
                                        </p:cTn>
                                        <p:tgtEl>
                                          <p:spTgt spid="4099"/>
                                        </p:tgtEl>
                                        <p:attrNameLst>
                                          <p:attrName>style.visibility</p:attrName>
                                        </p:attrNameLst>
                                      </p:cBhvr>
                                      <p:to>
                                        <p:strVal val="visible"/>
                                      </p:to>
                                    </p:set>
                                    <p:animEffect transition="in" filter="blinds(horizontal)">
                                      <p:cBhvr>
                                        <p:cTn id="18"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142900"/>
            <a:ext cx="2757478" cy="1232680"/>
          </a:xfrm>
        </p:spPr>
        <p:txBody>
          <a:bodyPr/>
          <a:lstStyle/>
          <a:p>
            <a:pPr algn="l"/>
            <a:r>
              <a:rPr lang="en-GB" dirty="0" smtClean="0"/>
              <a:t>Assam</a:t>
            </a:r>
            <a:endParaRPr lang="en-GB" dirty="0"/>
          </a:p>
        </p:txBody>
      </p:sp>
      <p:sp>
        <p:nvSpPr>
          <p:cNvPr id="11" name="TextBox 10"/>
          <p:cNvSpPr txBox="1"/>
          <p:nvPr/>
        </p:nvSpPr>
        <p:spPr>
          <a:xfrm>
            <a:off x="0" y="785794"/>
            <a:ext cx="1891865" cy="446276"/>
          </a:xfrm>
          <a:prstGeom prst="rect">
            <a:avLst/>
          </a:prstGeom>
          <a:noFill/>
        </p:spPr>
        <p:txBody>
          <a:bodyPr wrap="none" rtlCol="0">
            <a:spAutoFit/>
          </a:bodyPr>
          <a:lstStyle/>
          <a:p>
            <a:r>
              <a:rPr lang="en-GB" sz="2300" b="1" dirty="0" smtClean="0"/>
              <a:t>1. </a:t>
            </a:r>
            <a:r>
              <a:rPr lang="en-GB" sz="2300" b="1" dirty="0" err="1" smtClean="0"/>
              <a:t>Bodoland</a:t>
            </a:r>
            <a:endParaRPr lang="en-GB" sz="2300" b="1" dirty="0"/>
          </a:p>
        </p:txBody>
      </p:sp>
      <p:sp>
        <p:nvSpPr>
          <p:cNvPr id="21" name="Rectangle 20"/>
          <p:cNvSpPr/>
          <p:nvPr/>
        </p:nvSpPr>
        <p:spPr>
          <a:xfrm>
            <a:off x="71406" y="1285860"/>
            <a:ext cx="9001156" cy="1154162"/>
          </a:xfrm>
          <a:prstGeom prst="rect">
            <a:avLst/>
          </a:prstGeom>
        </p:spPr>
        <p:txBody>
          <a:bodyPr wrap="square">
            <a:spAutoFit/>
          </a:bodyPr>
          <a:lstStyle/>
          <a:p>
            <a:r>
              <a:rPr lang="en-GB" sz="2300" dirty="0" err="1" smtClean="0"/>
              <a:t>Bodoland</a:t>
            </a:r>
            <a:r>
              <a:rPr lang="en-GB" sz="2300" dirty="0" smtClean="0"/>
              <a:t> Movement for an independent state of </a:t>
            </a:r>
            <a:r>
              <a:rPr lang="en-GB" sz="2300" dirty="0" err="1" smtClean="0"/>
              <a:t>Bodoland</a:t>
            </a:r>
            <a:r>
              <a:rPr lang="en-GB" sz="2300" dirty="0" smtClean="0"/>
              <a:t> started on March 2, 1987 under the leadership of </a:t>
            </a:r>
            <a:r>
              <a:rPr lang="en-GB" sz="2300" u="sng" dirty="0" err="1" smtClean="0"/>
              <a:t>Upendranath</a:t>
            </a:r>
            <a:r>
              <a:rPr lang="en-GB" sz="2300" u="sng" dirty="0" smtClean="0"/>
              <a:t> Brahma </a:t>
            </a:r>
            <a:r>
              <a:rPr lang="en-GB" sz="2300" dirty="0" smtClean="0"/>
              <a:t>of the All </a:t>
            </a:r>
            <a:r>
              <a:rPr lang="en-GB" sz="2300" dirty="0" err="1" smtClean="0"/>
              <a:t>Bodo</a:t>
            </a:r>
            <a:r>
              <a:rPr lang="en-GB" sz="2300" dirty="0" smtClean="0"/>
              <a:t> Students' Union (ABSU)</a:t>
            </a:r>
            <a:endParaRPr lang="en-GB" sz="2300" dirty="0"/>
          </a:p>
        </p:txBody>
      </p:sp>
      <p:sp>
        <p:nvSpPr>
          <p:cNvPr id="22" name="Rectangle 21"/>
          <p:cNvSpPr/>
          <p:nvPr/>
        </p:nvSpPr>
        <p:spPr>
          <a:xfrm>
            <a:off x="142908" y="3071810"/>
            <a:ext cx="9001092" cy="3277820"/>
          </a:xfrm>
          <a:prstGeom prst="rect">
            <a:avLst/>
          </a:prstGeom>
        </p:spPr>
        <p:txBody>
          <a:bodyPr wrap="square">
            <a:spAutoFit/>
          </a:bodyPr>
          <a:lstStyle/>
          <a:p>
            <a:r>
              <a:rPr lang="en-GB" sz="2300" b="1" dirty="0" smtClean="0"/>
              <a:t>The </a:t>
            </a:r>
            <a:r>
              <a:rPr lang="en-GB" sz="2300" b="1" dirty="0" err="1" smtClean="0"/>
              <a:t>Bodoland</a:t>
            </a:r>
            <a:r>
              <a:rPr lang="en-GB" sz="2300" b="1" dirty="0" smtClean="0"/>
              <a:t> Territorial Council (BTC)</a:t>
            </a:r>
          </a:p>
          <a:p>
            <a:r>
              <a:rPr lang="en-GB" sz="2300" dirty="0" smtClean="0"/>
              <a:t>- BTC has legislative, administrative, executive and financial powers over 40 policy areas in the </a:t>
            </a:r>
            <a:r>
              <a:rPr lang="en-GB" sz="2300" dirty="0" err="1" smtClean="0"/>
              <a:t>BodolandTerritorial</a:t>
            </a:r>
            <a:r>
              <a:rPr lang="en-GB" sz="2300" dirty="0" smtClean="0"/>
              <a:t> Areas Districts comprising four districts (</a:t>
            </a:r>
            <a:r>
              <a:rPr lang="en-GB" sz="2300" b="1" dirty="0" err="1" smtClean="0"/>
              <a:t>Kokrajhar</a:t>
            </a:r>
            <a:r>
              <a:rPr lang="en-GB" sz="2300" b="1" dirty="0" smtClean="0"/>
              <a:t>, </a:t>
            </a:r>
            <a:r>
              <a:rPr lang="en-GB" sz="2300" b="1" dirty="0" err="1" smtClean="0"/>
              <a:t>Baksa</a:t>
            </a:r>
            <a:r>
              <a:rPr lang="en-GB" sz="2300" b="1" dirty="0" smtClean="0"/>
              <a:t>, </a:t>
            </a:r>
            <a:r>
              <a:rPr lang="en-GB" sz="2300" b="1" dirty="0" err="1" smtClean="0"/>
              <a:t>Chirang</a:t>
            </a:r>
            <a:r>
              <a:rPr lang="en-GB" sz="2300" b="1" dirty="0" smtClean="0"/>
              <a:t> and </a:t>
            </a:r>
            <a:r>
              <a:rPr lang="en-GB" sz="2300" b="1" dirty="0" err="1" smtClean="0"/>
              <a:t>Udalguri</a:t>
            </a:r>
            <a:r>
              <a:rPr lang="en-GB" sz="2300" b="1" dirty="0" smtClean="0"/>
              <a:t>) of Assam.</a:t>
            </a:r>
          </a:p>
          <a:p>
            <a:r>
              <a:rPr lang="en-GB" sz="2300" dirty="0" smtClean="0"/>
              <a:t>- It was established in </a:t>
            </a:r>
            <a:r>
              <a:rPr lang="en-GB" sz="2300" b="1" dirty="0" smtClean="0"/>
              <a:t>2003 following a peace agreement between the Government of India and </a:t>
            </a:r>
            <a:r>
              <a:rPr lang="en-GB" sz="2300" b="1" dirty="0" err="1" smtClean="0"/>
              <a:t>Bodo</a:t>
            </a:r>
            <a:r>
              <a:rPr lang="en-GB" sz="2300" b="1" dirty="0" smtClean="0"/>
              <a:t> rebels </a:t>
            </a:r>
            <a:r>
              <a:rPr lang="en-GB" sz="2300" dirty="0" smtClean="0"/>
              <a:t>and is functioning since 2003 under the provision of the Sixth Schedule of the Constitution of India</a:t>
            </a:r>
            <a:endParaRPr lang="en-GB" sz="2300" dirty="0"/>
          </a:p>
        </p:txBody>
      </p:sp>
      <p:sp>
        <p:nvSpPr>
          <p:cNvPr id="12" name="TextBox 11"/>
          <p:cNvSpPr txBox="1"/>
          <p:nvPr/>
        </p:nvSpPr>
        <p:spPr>
          <a:xfrm>
            <a:off x="139865" y="2571744"/>
            <a:ext cx="4217821" cy="446276"/>
          </a:xfrm>
          <a:prstGeom prst="rect">
            <a:avLst/>
          </a:prstGeom>
          <a:noFill/>
        </p:spPr>
        <p:txBody>
          <a:bodyPr wrap="none" rtlCol="0">
            <a:spAutoFit/>
          </a:bodyPr>
          <a:lstStyle/>
          <a:p>
            <a:r>
              <a:rPr lang="en-GB" sz="2300" b="1" dirty="0" smtClean="0"/>
              <a:t>Q. Government’s Response?</a:t>
            </a:r>
            <a:endParaRPr lang="en-GB" sz="2300" b="1" dirty="0"/>
          </a:p>
        </p:txBody>
      </p:sp>
      <p:sp>
        <p:nvSpPr>
          <p:cNvPr id="8"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142900"/>
            <a:ext cx="2757478" cy="1232680"/>
          </a:xfrm>
        </p:spPr>
        <p:txBody>
          <a:bodyPr/>
          <a:lstStyle/>
          <a:p>
            <a:pPr algn="l"/>
            <a:r>
              <a:rPr lang="en-GB" dirty="0" smtClean="0"/>
              <a:t>Assam</a:t>
            </a:r>
            <a:endParaRPr lang="en-GB" dirty="0"/>
          </a:p>
        </p:txBody>
      </p:sp>
      <p:sp>
        <p:nvSpPr>
          <p:cNvPr id="11" name="TextBox 10"/>
          <p:cNvSpPr txBox="1"/>
          <p:nvPr/>
        </p:nvSpPr>
        <p:spPr>
          <a:xfrm>
            <a:off x="0" y="785794"/>
            <a:ext cx="1891865" cy="446276"/>
          </a:xfrm>
          <a:prstGeom prst="rect">
            <a:avLst/>
          </a:prstGeom>
          <a:noFill/>
        </p:spPr>
        <p:txBody>
          <a:bodyPr wrap="none" rtlCol="0">
            <a:spAutoFit/>
          </a:bodyPr>
          <a:lstStyle/>
          <a:p>
            <a:r>
              <a:rPr lang="en-GB" sz="2300" b="1" dirty="0" smtClean="0"/>
              <a:t>1. </a:t>
            </a:r>
            <a:r>
              <a:rPr lang="en-GB" sz="2300" b="1" dirty="0" err="1" smtClean="0"/>
              <a:t>Bodoland</a:t>
            </a:r>
            <a:endParaRPr lang="en-GB" sz="2300" b="1" dirty="0"/>
          </a:p>
        </p:txBody>
      </p:sp>
      <p:sp>
        <p:nvSpPr>
          <p:cNvPr id="21" name="Rectangle 20"/>
          <p:cNvSpPr/>
          <p:nvPr/>
        </p:nvSpPr>
        <p:spPr>
          <a:xfrm>
            <a:off x="71406" y="1285860"/>
            <a:ext cx="9001156" cy="446276"/>
          </a:xfrm>
          <a:prstGeom prst="rect">
            <a:avLst/>
          </a:prstGeom>
        </p:spPr>
        <p:txBody>
          <a:bodyPr wrap="square">
            <a:spAutoFit/>
          </a:bodyPr>
          <a:lstStyle/>
          <a:p>
            <a:r>
              <a:rPr lang="en-GB" sz="2300" dirty="0" smtClean="0"/>
              <a:t>Insurgency</a:t>
            </a:r>
            <a:r>
              <a:rPr lang="en-GB" sz="2300" dirty="0" smtClean="0">
                <a:sym typeface="Wingdings" pitchFamily="2" charset="2"/>
              </a:rPr>
              <a:t> Secessionist Demand</a:t>
            </a:r>
            <a:endParaRPr lang="en-GB" sz="2300" dirty="0"/>
          </a:p>
        </p:txBody>
      </p:sp>
      <p:pic>
        <p:nvPicPr>
          <p:cNvPr id="2050" name="Picture 2" descr="D:\UPSC\Teaching\Internal Security\North east\ndfb.jpg"/>
          <p:cNvPicPr>
            <a:picLocks noChangeAspect="1" noChangeArrowheads="1"/>
          </p:cNvPicPr>
          <p:nvPr/>
        </p:nvPicPr>
        <p:blipFill>
          <a:blip r:embed="rId2"/>
          <a:srcRect b="8333"/>
          <a:stretch>
            <a:fillRect/>
          </a:stretch>
        </p:blipFill>
        <p:spPr bwMode="auto">
          <a:xfrm>
            <a:off x="0" y="2428868"/>
            <a:ext cx="4572000" cy="3929090"/>
          </a:xfrm>
          <a:prstGeom prst="rect">
            <a:avLst/>
          </a:prstGeom>
          <a:noFill/>
        </p:spPr>
      </p:pic>
      <p:sp>
        <p:nvSpPr>
          <p:cNvPr id="8" name="TextBox 7"/>
          <p:cNvSpPr txBox="1"/>
          <p:nvPr/>
        </p:nvSpPr>
        <p:spPr>
          <a:xfrm>
            <a:off x="5214942" y="1214422"/>
            <a:ext cx="3786182" cy="800219"/>
          </a:xfrm>
          <a:prstGeom prst="rect">
            <a:avLst/>
          </a:prstGeom>
          <a:noFill/>
        </p:spPr>
        <p:txBody>
          <a:bodyPr wrap="square" rtlCol="0">
            <a:spAutoFit/>
          </a:bodyPr>
          <a:lstStyle/>
          <a:p>
            <a:r>
              <a:rPr lang="en-GB" sz="2300" dirty="0" smtClean="0"/>
              <a:t>National Democratic Front of </a:t>
            </a:r>
            <a:r>
              <a:rPr lang="en-GB" sz="2300" dirty="0" err="1" smtClean="0"/>
              <a:t>Bodoland</a:t>
            </a:r>
            <a:endParaRPr lang="en-GB" sz="2300" dirty="0"/>
          </a:p>
        </p:txBody>
      </p:sp>
      <p:pic>
        <p:nvPicPr>
          <p:cNvPr id="2051" name="Picture 3" descr="D:\UPSC\Teaching\Internal Security\North east\assa.jpg"/>
          <p:cNvPicPr>
            <a:picLocks noChangeAspect="1" noChangeArrowheads="1"/>
          </p:cNvPicPr>
          <p:nvPr/>
        </p:nvPicPr>
        <p:blipFill>
          <a:blip r:embed="rId3"/>
          <a:srcRect/>
          <a:stretch>
            <a:fillRect/>
          </a:stretch>
        </p:blipFill>
        <p:spPr bwMode="auto">
          <a:xfrm>
            <a:off x="5757858" y="2428868"/>
            <a:ext cx="3386142" cy="3985771"/>
          </a:xfrm>
          <a:prstGeom prst="rect">
            <a:avLst/>
          </a:prstGeom>
          <a:noFill/>
        </p:spPr>
      </p:pic>
      <p:pic>
        <p:nvPicPr>
          <p:cNvPr id="2052" name="Picture 4" descr="D:\UPSC\Teaching\Internal Security\North east\IndiaTv94b89e_NDFB1.jpg"/>
          <p:cNvPicPr>
            <a:picLocks noChangeAspect="1" noChangeArrowheads="1"/>
          </p:cNvPicPr>
          <p:nvPr/>
        </p:nvPicPr>
        <p:blipFill>
          <a:blip r:embed="rId4"/>
          <a:srcRect/>
          <a:stretch>
            <a:fillRect/>
          </a:stretch>
        </p:blipFill>
        <p:spPr bwMode="auto">
          <a:xfrm>
            <a:off x="428596" y="2357430"/>
            <a:ext cx="5981700" cy="4191000"/>
          </a:xfrm>
          <a:prstGeom prst="rect">
            <a:avLst/>
          </a:prstGeom>
          <a:noFill/>
        </p:spPr>
      </p:pic>
      <p:sp>
        <p:nvSpPr>
          <p:cNvPr id="13" name="TextBox 12"/>
          <p:cNvSpPr txBox="1"/>
          <p:nvPr/>
        </p:nvSpPr>
        <p:spPr>
          <a:xfrm>
            <a:off x="1928794" y="1857364"/>
            <a:ext cx="3071834" cy="446276"/>
          </a:xfrm>
          <a:prstGeom prst="rect">
            <a:avLst/>
          </a:prstGeom>
          <a:noFill/>
        </p:spPr>
        <p:txBody>
          <a:bodyPr wrap="square" rtlCol="0">
            <a:spAutoFit/>
          </a:bodyPr>
          <a:lstStyle/>
          <a:p>
            <a:r>
              <a:rPr lang="en-GB" sz="2300" dirty="0" smtClean="0"/>
              <a:t>Christian Organisation</a:t>
            </a:r>
            <a:endParaRPr lang="en-GB" sz="2300" dirty="0"/>
          </a:p>
        </p:txBody>
      </p:sp>
      <p:sp>
        <p:nvSpPr>
          <p:cNvPr id="12"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052"/>
                                        </p:tgtEl>
                                        <p:attrNameLst>
                                          <p:attrName>style.visibility</p:attrName>
                                        </p:attrNameLst>
                                      </p:cBhvr>
                                      <p:to>
                                        <p:strVal val="visible"/>
                                      </p:to>
                                    </p:set>
                                    <p:animEffect transition="in" filter="blinds(horizontal)">
                                      <p:cBhvr>
                                        <p:cTn id="22" dur="500"/>
                                        <p:tgtEl>
                                          <p:spTgt spid="205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nodeType="clickEffect">
                                  <p:stCondLst>
                                    <p:cond delay="0"/>
                                  </p:stCondLst>
                                  <p:childTnLst>
                                    <p:animEffect transition="out" filter="blinds(horizontal)">
                                      <p:cBhvr>
                                        <p:cTn id="26" dur="500"/>
                                        <p:tgtEl>
                                          <p:spTgt spid="2052"/>
                                        </p:tgtEl>
                                      </p:cBhvr>
                                    </p:animEffect>
                                    <p:set>
                                      <p:cBhvr>
                                        <p:cTn id="27" dur="1" fill="hold">
                                          <p:stCondLst>
                                            <p:cond delay="499"/>
                                          </p:stCondLst>
                                        </p:cTn>
                                        <p:tgtEl>
                                          <p:spTgt spid="205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050"/>
                                        </p:tgtEl>
                                        <p:attrNameLst>
                                          <p:attrName>style.visibility</p:attrName>
                                        </p:attrNameLst>
                                      </p:cBhvr>
                                      <p:to>
                                        <p:strVal val="visible"/>
                                      </p:to>
                                    </p:set>
                                    <p:animEffect transition="in" filter="blinds(horizontal)">
                                      <p:cBhvr>
                                        <p:cTn id="32" dur="500"/>
                                        <p:tgtEl>
                                          <p:spTgt spid="2050"/>
                                        </p:tgtEl>
                                      </p:cBhvr>
                                    </p:animEffect>
                                  </p:childTnLst>
                                </p:cTn>
                              </p:par>
                              <p:par>
                                <p:cTn id="33" presetID="3" presetClass="entr" presetSubtype="10" fill="hold" nodeType="withEffect">
                                  <p:stCondLst>
                                    <p:cond delay="0"/>
                                  </p:stCondLst>
                                  <p:childTnLst>
                                    <p:set>
                                      <p:cBhvr>
                                        <p:cTn id="34" dur="1" fill="hold">
                                          <p:stCondLst>
                                            <p:cond delay="0"/>
                                          </p:stCondLst>
                                        </p:cTn>
                                        <p:tgtEl>
                                          <p:spTgt spid="2051"/>
                                        </p:tgtEl>
                                        <p:attrNameLst>
                                          <p:attrName>style.visibility</p:attrName>
                                        </p:attrNameLst>
                                      </p:cBhvr>
                                      <p:to>
                                        <p:strVal val="visible"/>
                                      </p:to>
                                    </p:set>
                                    <p:animEffect transition="in" filter="blinds(horizontal)">
                                      <p:cBhvr>
                                        <p:cTn id="35"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357214"/>
            <a:ext cx="8229600" cy="1143000"/>
          </a:xfrm>
        </p:spPr>
        <p:txBody>
          <a:bodyPr/>
          <a:lstStyle/>
          <a:p>
            <a:pPr algn="l"/>
            <a:r>
              <a:rPr lang="en-GB" dirty="0" smtClean="0"/>
              <a:t>Major Challenges</a:t>
            </a:r>
            <a:endParaRPr lang="en-GB" dirty="0"/>
          </a:p>
        </p:txBody>
      </p:sp>
      <p:sp>
        <p:nvSpPr>
          <p:cNvPr id="7" name="Rectangle 6"/>
          <p:cNvSpPr/>
          <p:nvPr/>
        </p:nvSpPr>
        <p:spPr>
          <a:xfrm>
            <a:off x="142844" y="714356"/>
            <a:ext cx="6748963" cy="446276"/>
          </a:xfrm>
          <a:prstGeom prst="rect">
            <a:avLst/>
          </a:prstGeom>
        </p:spPr>
        <p:txBody>
          <a:bodyPr wrap="none">
            <a:spAutoFit/>
          </a:bodyPr>
          <a:lstStyle/>
          <a:p>
            <a:r>
              <a:rPr lang="en-GB" sz="2300" dirty="0" smtClean="0"/>
              <a:t>Threat of terrorism, international and domestic</a:t>
            </a:r>
            <a:endParaRPr lang="en-GB" sz="2300" dirty="0"/>
          </a:p>
        </p:txBody>
      </p:sp>
      <p:sp>
        <p:nvSpPr>
          <p:cNvPr id="14" name="Rectangle 13"/>
          <p:cNvSpPr/>
          <p:nvPr/>
        </p:nvSpPr>
        <p:spPr>
          <a:xfrm>
            <a:off x="142844" y="1214422"/>
            <a:ext cx="8358246" cy="446276"/>
          </a:xfrm>
          <a:prstGeom prst="rect">
            <a:avLst/>
          </a:prstGeom>
        </p:spPr>
        <p:txBody>
          <a:bodyPr wrap="square">
            <a:spAutoFit/>
          </a:bodyPr>
          <a:lstStyle/>
          <a:p>
            <a:r>
              <a:rPr lang="en-GB" sz="2300" dirty="0" smtClean="0"/>
              <a:t>China fishing in the troubled waters of the northeast</a:t>
            </a:r>
            <a:endParaRPr lang="en-GB" sz="2300" dirty="0"/>
          </a:p>
        </p:txBody>
      </p:sp>
      <p:sp>
        <p:nvSpPr>
          <p:cNvPr id="15" name="Rectangle 14"/>
          <p:cNvSpPr/>
          <p:nvPr/>
        </p:nvSpPr>
        <p:spPr>
          <a:xfrm>
            <a:off x="142844" y="1857364"/>
            <a:ext cx="8072494" cy="1154162"/>
          </a:xfrm>
          <a:prstGeom prst="rect">
            <a:avLst/>
          </a:prstGeom>
        </p:spPr>
        <p:txBody>
          <a:bodyPr wrap="square">
            <a:spAutoFit/>
          </a:bodyPr>
          <a:lstStyle/>
          <a:p>
            <a:r>
              <a:rPr lang="en-GB" sz="2300" dirty="0" smtClean="0"/>
              <a:t>Maoist insurgency spreading to other areas largely due to absence of a strategic plan to deal with the problem</a:t>
            </a:r>
            <a:endParaRPr lang="en-GB" sz="2300" dirty="0"/>
          </a:p>
        </p:txBody>
      </p:sp>
      <p:sp>
        <p:nvSpPr>
          <p:cNvPr id="16" name="Rectangle 15"/>
          <p:cNvSpPr/>
          <p:nvPr/>
        </p:nvSpPr>
        <p:spPr>
          <a:xfrm>
            <a:off x="142844" y="3125600"/>
            <a:ext cx="4572000" cy="446276"/>
          </a:xfrm>
          <a:prstGeom prst="rect">
            <a:avLst/>
          </a:prstGeom>
        </p:spPr>
        <p:txBody>
          <a:bodyPr>
            <a:spAutoFit/>
          </a:bodyPr>
          <a:lstStyle/>
          <a:p>
            <a:r>
              <a:rPr lang="en-GB" sz="2300" dirty="0" smtClean="0"/>
              <a:t>Illegal Migration/Movement</a:t>
            </a:r>
            <a:endParaRPr lang="en-GB" sz="2300" dirty="0"/>
          </a:p>
        </p:txBody>
      </p:sp>
      <p:sp>
        <p:nvSpPr>
          <p:cNvPr id="8" name="Rectangle 7"/>
          <p:cNvSpPr/>
          <p:nvPr/>
        </p:nvSpPr>
        <p:spPr>
          <a:xfrm>
            <a:off x="142876" y="5483054"/>
            <a:ext cx="4572000" cy="446276"/>
          </a:xfrm>
          <a:prstGeom prst="rect">
            <a:avLst/>
          </a:prstGeom>
        </p:spPr>
        <p:txBody>
          <a:bodyPr>
            <a:spAutoFit/>
          </a:bodyPr>
          <a:lstStyle/>
          <a:p>
            <a:r>
              <a:rPr lang="en-GB" sz="2300" dirty="0" smtClean="0"/>
              <a:t> Caste tensions</a:t>
            </a:r>
            <a:endParaRPr lang="en-GB" sz="2300" dirty="0"/>
          </a:p>
        </p:txBody>
      </p:sp>
      <p:sp>
        <p:nvSpPr>
          <p:cNvPr id="9" name="Rectangle 8"/>
          <p:cNvSpPr/>
          <p:nvPr/>
        </p:nvSpPr>
        <p:spPr>
          <a:xfrm>
            <a:off x="142844" y="3697104"/>
            <a:ext cx="3041217" cy="446276"/>
          </a:xfrm>
          <a:prstGeom prst="rect">
            <a:avLst/>
          </a:prstGeom>
        </p:spPr>
        <p:txBody>
          <a:bodyPr wrap="none">
            <a:spAutoFit/>
          </a:bodyPr>
          <a:lstStyle/>
          <a:p>
            <a:r>
              <a:rPr lang="en-GB" sz="2300" dirty="0" smtClean="0"/>
              <a:t>Regional aspirations</a:t>
            </a:r>
          </a:p>
        </p:txBody>
      </p:sp>
      <p:sp>
        <p:nvSpPr>
          <p:cNvPr id="10" name="Rectangle 9"/>
          <p:cNvSpPr/>
          <p:nvPr/>
        </p:nvSpPr>
        <p:spPr>
          <a:xfrm>
            <a:off x="142844" y="4268608"/>
            <a:ext cx="2860078" cy="446276"/>
          </a:xfrm>
          <a:prstGeom prst="rect">
            <a:avLst/>
          </a:prstGeom>
        </p:spPr>
        <p:txBody>
          <a:bodyPr wrap="none">
            <a:spAutoFit/>
          </a:bodyPr>
          <a:lstStyle/>
          <a:p>
            <a:r>
              <a:rPr lang="en-GB" sz="2300" dirty="0" smtClean="0"/>
              <a:t>Inter-state disputes</a:t>
            </a:r>
          </a:p>
        </p:txBody>
      </p:sp>
      <p:sp>
        <p:nvSpPr>
          <p:cNvPr id="12" name="Rectangle 11"/>
          <p:cNvSpPr/>
          <p:nvPr/>
        </p:nvSpPr>
        <p:spPr>
          <a:xfrm>
            <a:off x="156037" y="4911550"/>
            <a:ext cx="3201517" cy="446276"/>
          </a:xfrm>
          <a:prstGeom prst="rect">
            <a:avLst/>
          </a:prstGeom>
        </p:spPr>
        <p:txBody>
          <a:bodyPr wrap="none">
            <a:spAutoFit/>
          </a:bodyPr>
          <a:lstStyle/>
          <a:p>
            <a:r>
              <a:rPr lang="en-GB" sz="2300" dirty="0" smtClean="0"/>
              <a:t>Communal problems</a:t>
            </a:r>
            <a:endParaRPr lang="en-GB" sz="2300" dirty="0"/>
          </a:p>
        </p:txBody>
      </p:sp>
      <p:pic>
        <p:nvPicPr>
          <p:cNvPr id="1027" name="Picture 3" descr="D:\UPSC\Teaching\Internal Security\terrorism-2.jpg"/>
          <p:cNvPicPr>
            <a:picLocks noChangeAspect="1" noChangeArrowheads="1"/>
          </p:cNvPicPr>
          <p:nvPr/>
        </p:nvPicPr>
        <p:blipFill>
          <a:blip r:embed="rId2"/>
          <a:srcRect/>
          <a:stretch>
            <a:fillRect/>
          </a:stretch>
        </p:blipFill>
        <p:spPr bwMode="auto">
          <a:xfrm>
            <a:off x="4143372" y="1857364"/>
            <a:ext cx="4667250" cy="2695575"/>
          </a:xfrm>
          <a:prstGeom prst="rect">
            <a:avLst/>
          </a:prstGeom>
          <a:noFill/>
        </p:spPr>
      </p:pic>
      <p:pic>
        <p:nvPicPr>
          <p:cNvPr id="1028" name="Picture 4" descr="D:\UPSC\Teaching\Internal Security\naxal2.jpg"/>
          <p:cNvPicPr>
            <a:picLocks noChangeAspect="1" noChangeArrowheads="1"/>
          </p:cNvPicPr>
          <p:nvPr/>
        </p:nvPicPr>
        <p:blipFill>
          <a:blip r:embed="rId3"/>
          <a:srcRect/>
          <a:stretch>
            <a:fillRect/>
          </a:stretch>
        </p:blipFill>
        <p:spPr bwMode="auto">
          <a:xfrm>
            <a:off x="4143372" y="3143248"/>
            <a:ext cx="4714908" cy="2696400"/>
          </a:xfrm>
          <a:prstGeom prst="rect">
            <a:avLst/>
          </a:prstGeom>
          <a:noFill/>
        </p:spPr>
      </p:pic>
      <p:pic>
        <p:nvPicPr>
          <p:cNvPr id="1029" name="Picture 5" descr="D:\UPSC\Teaching\Internal Security\bangladesh migration.jpg"/>
          <p:cNvPicPr>
            <a:picLocks noChangeAspect="1" noChangeArrowheads="1"/>
          </p:cNvPicPr>
          <p:nvPr/>
        </p:nvPicPr>
        <p:blipFill>
          <a:blip r:embed="rId4"/>
          <a:srcRect/>
          <a:stretch>
            <a:fillRect/>
          </a:stretch>
        </p:blipFill>
        <p:spPr bwMode="auto">
          <a:xfrm>
            <a:off x="4214810" y="3214686"/>
            <a:ext cx="4572032" cy="2696400"/>
          </a:xfrm>
          <a:prstGeom prst="rect">
            <a:avLst/>
          </a:prstGeom>
          <a:noFill/>
        </p:spPr>
      </p:pic>
      <p:pic>
        <p:nvPicPr>
          <p:cNvPr id="1031" name="Picture 7" descr="D:\UPSC\Teaching\Internal Security\water dispute.jpg"/>
          <p:cNvPicPr>
            <a:picLocks noChangeAspect="1" noChangeArrowheads="1"/>
          </p:cNvPicPr>
          <p:nvPr/>
        </p:nvPicPr>
        <p:blipFill>
          <a:blip r:embed="rId5"/>
          <a:srcRect/>
          <a:stretch>
            <a:fillRect/>
          </a:stretch>
        </p:blipFill>
        <p:spPr bwMode="auto">
          <a:xfrm>
            <a:off x="4143372" y="2928934"/>
            <a:ext cx="4500594" cy="2893238"/>
          </a:xfrm>
          <a:prstGeom prst="rect">
            <a:avLst/>
          </a:prstGeom>
          <a:noFill/>
        </p:spPr>
      </p:pic>
      <p:pic>
        <p:nvPicPr>
          <p:cNvPr id="1032" name="Picture 8" descr="D:\UPSC\Teaching\Internal Security\communal.jpg"/>
          <p:cNvPicPr>
            <a:picLocks noChangeAspect="1" noChangeArrowheads="1"/>
          </p:cNvPicPr>
          <p:nvPr/>
        </p:nvPicPr>
        <p:blipFill>
          <a:blip r:embed="rId6"/>
          <a:srcRect l="13750" t="16667" r="7499" b="11666"/>
          <a:stretch>
            <a:fillRect/>
          </a:stretch>
        </p:blipFill>
        <p:spPr bwMode="auto">
          <a:xfrm>
            <a:off x="4214810" y="2786058"/>
            <a:ext cx="4500594" cy="3071834"/>
          </a:xfrm>
          <a:prstGeom prst="rect">
            <a:avLst/>
          </a:prstGeom>
          <a:noFill/>
        </p:spPr>
      </p:pic>
      <p:sp>
        <p:nvSpPr>
          <p:cNvPr id="18"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1027"/>
                                        </p:tgtEl>
                                        <p:attrNameLst>
                                          <p:attrName>style.visibility</p:attrName>
                                        </p:attrNameLst>
                                      </p:cBhvr>
                                      <p:to>
                                        <p:strVal val="visible"/>
                                      </p:to>
                                    </p:set>
                                    <p:animEffect transition="in" filter="blinds(horizontal)">
                                      <p:cBhvr>
                                        <p:cTn id="10" dur="500"/>
                                        <p:tgtEl>
                                          <p:spTgt spid="102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1027"/>
                                        </p:tgtEl>
                                      </p:cBhvr>
                                    </p:animEffect>
                                    <p:set>
                                      <p:cBhvr>
                                        <p:cTn id="15" dur="1" fill="hold">
                                          <p:stCondLst>
                                            <p:cond delay="499"/>
                                          </p:stCondLst>
                                        </p:cTn>
                                        <p:tgtEl>
                                          <p:spTgt spid="102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linds(horizontal)">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par>
                                <p:cTn id="26" presetID="3" presetClass="entr" presetSubtype="10" fill="hold" nodeType="withEffect">
                                  <p:stCondLst>
                                    <p:cond delay="0"/>
                                  </p:stCondLst>
                                  <p:childTnLst>
                                    <p:set>
                                      <p:cBhvr>
                                        <p:cTn id="27" dur="1" fill="hold">
                                          <p:stCondLst>
                                            <p:cond delay="0"/>
                                          </p:stCondLst>
                                        </p:cTn>
                                        <p:tgtEl>
                                          <p:spTgt spid="1028"/>
                                        </p:tgtEl>
                                        <p:attrNameLst>
                                          <p:attrName>style.visibility</p:attrName>
                                        </p:attrNameLst>
                                      </p:cBhvr>
                                      <p:to>
                                        <p:strVal val="visible"/>
                                      </p:to>
                                    </p:set>
                                    <p:animEffect transition="in" filter="blinds(horizontal)">
                                      <p:cBhvr>
                                        <p:cTn id="28" dur="500"/>
                                        <p:tgtEl>
                                          <p:spTgt spid="102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xit" presetSubtype="10" fill="hold" nodeType="clickEffect">
                                  <p:stCondLst>
                                    <p:cond delay="0"/>
                                  </p:stCondLst>
                                  <p:childTnLst>
                                    <p:animEffect transition="out" filter="blinds(horizontal)">
                                      <p:cBhvr>
                                        <p:cTn id="32" dur="500"/>
                                        <p:tgtEl>
                                          <p:spTgt spid="1028"/>
                                        </p:tgtEl>
                                      </p:cBhvr>
                                    </p:animEffect>
                                    <p:set>
                                      <p:cBhvr>
                                        <p:cTn id="33" dur="1" fill="hold">
                                          <p:stCondLst>
                                            <p:cond delay="499"/>
                                          </p:stCondLst>
                                        </p:cTn>
                                        <p:tgtEl>
                                          <p:spTgt spid="102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nodeType="withEffect">
                                  <p:stCondLst>
                                    <p:cond delay="0"/>
                                  </p:stCondLst>
                                  <p:childTnLst>
                                    <p:set>
                                      <p:cBhvr>
                                        <p:cTn id="40" dur="1" fill="hold">
                                          <p:stCondLst>
                                            <p:cond delay="0"/>
                                          </p:stCondLst>
                                        </p:cTn>
                                        <p:tgtEl>
                                          <p:spTgt spid="1029"/>
                                        </p:tgtEl>
                                        <p:attrNameLst>
                                          <p:attrName>style.visibility</p:attrName>
                                        </p:attrNameLst>
                                      </p:cBhvr>
                                      <p:to>
                                        <p:strVal val="visible"/>
                                      </p:to>
                                    </p:set>
                                    <p:animEffect transition="in" filter="blinds(horizontal)">
                                      <p:cBhvr>
                                        <p:cTn id="41" dur="500"/>
                                        <p:tgtEl>
                                          <p:spTgt spid="1029"/>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xit" presetSubtype="10" fill="hold" nodeType="clickEffect">
                                  <p:stCondLst>
                                    <p:cond delay="0"/>
                                  </p:stCondLst>
                                  <p:childTnLst>
                                    <p:animEffect transition="out" filter="blinds(horizontal)">
                                      <p:cBhvr>
                                        <p:cTn id="45" dur="500"/>
                                        <p:tgtEl>
                                          <p:spTgt spid="1029"/>
                                        </p:tgtEl>
                                      </p:cBhvr>
                                    </p:animEffect>
                                    <p:set>
                                      <p:cBhvr>
                                        <p:cTn id="46" dur="1" fill="hold">
                                          <p:stCondLst>
                                            <p:cond delay="499"/>
                                          </p:stCondLst>
                                        </p:cTn>
                                        <p:tgtEl>
                                          <p:spTgt spid="102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blinds(horizontal)">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blinds(horizontal)">
                                      <p:cBhvr>
                                        <p:cTn id="56" dur="500"/>
                                        <p:tgtEl>
                                          <p:spTgt spid="10"/>
                                        </p:tgtEl>
                                      </p:cBhvr>
                                    </p:animEffect>
                                  </p:childTnLst>
                                </p:cTn>
                              </p:par>
                              <p:par>
                                <p:cTn id="57" presetID="3" presetClass="entr" presetSubtype="10" fill="hold" nodeType="withEffect">
                                  <p:stCondLst>
                                    <p:cond delay="0"/>
                                  </p:stCondLst>
                                  <p:childTnLst>
                                    <p:set>
                                      <p:cBhvr>
                                        <p:cTn id="58" dur="1" fill="hold">
                                          <p:stCondLst>
                                            <p:cond delay="0"/>
                                          </p:stCondLst>
                                        </p:cTn>
                                        <p:tgtEl>
                                          <p:spTgt spid="1031"/>
                                        </p:tgtEl>
                                        <p:attrNameLst>
                                          <p:attrName>style.visibility</p:attrName>
                                        </p:attrNameLst>
                                      </p:cBhvr>
                                      <p:to>
                                        <p:strVal val="visible"/>
                                      </p:to>
                                    </p:set>
                                    <p:animEffect transition="in" filter="blinds(horizontal)">
                                      <p:cBhvr>
                                        <p:cTn id="59" dur="500"/>
                                        <p:tgtEl>
                                          <p:spTgt spid="1031"/>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xit" presetSubtype="10" fill="hold" nodeType="clickEffect">
                                  <p:stCondLst>
                                    <p:cond delay="0"/>
                                  </p:stCondLst>
                                  <p:childTnLst>
                                    <p:animEffect transition="out" filter="blinds(horizontal)">
                                      <p:cBhvr>
                                        <p:cTn id="63" dur="500"/>
                                        <p:tgtEl>
                                          <p:spTgt spid="1031"/>
                                        </p:tgtEl>
                                      </p:cBhvr>
                                    </p:animEffect>
                                    <p:set>
                                      <p:cBhvr>
                                        <p:cTn id="64" dur="1" fill="hold">
                                          <p:stCondLst>
                                            <p:cond delay="499"/>
                                          </p:stCondLst>
                                        </p:cTn>
                                        <p:tgtEl>
                                          <p:spTgt spid="1031"/>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blinds(horizontal)">
                                      <p:cBhvr>
                                        <p:cTn id="69" dur="500"/>
                                        <p:tgtEl>
                                          <p:spTgt spid="12"/>
                                        </p:tgtEl>
                                      </p:cBhvr>
                                    </p:animEffect>
                                  </p:childTnLst>
                                </p:cTn>
                              </p:par>
                              <p:par>
                                <p:cTn id="70" presetID="3" presetClass="entr" presetSubtype="10" fill="hold" nodeType="withEffect">
                                  <p:stCondLst>
                                    <p:cond delay="0"/>
                                  </p:stCondLst>
                                  <p:childTnLst>
                                    <p:set>
                                      <p:cBhvr>
                                        <p:cTn id="71" dur="1" fill="hold">
                                          <p:stCondLst>
                                            <p:cond delay="0"/>
                                          </p:stCondLst>
                                        </p:cTn>
                                        <p:tgtEl>
                                          <p:spTgt spid="1032"/>
                                        </p:tgtEl>
                                        <p:attrNameLst>
                                          <p:attrName>style.visibility</p:attrName>
                                        </p:attrNameLst>
                                      </p:cBhvr>
                                      <p:to>
                                        <p:strVal val="visible"/>
                                      </p:to>
                                    </p:set>
                                    <p:animEffect transition="in" filter="blinds(horizontal)">
                                      <p:cBhvr>
                                        <p:cTn id="72" dur="500"/>
                                        <p:tgtEl>
                                          <p:spTgt spid="1032"/>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xit" presetSubtype="10" fill="hold" nodeType="clickEffect">
                                  <p:stCondLst>
                                    <p:cond delay="0"/>
                                  </p:stCondLst>
                                  <p:childTnLst>
                                    <p:animEffect transition="out" filter="blinds(horizontal)">
                                      <p:cBhvr>
                                        <p:cTn id="76" dur="500"/>
                                        <p:tgtEl>
                                          <p:spTgt spid="1032"/>
                                        </p:tgtEl>
                                      </p:cBhvr>
                                    </p:animEffect>
                                    <p:set>
                                      <p:cBhvr>
                                        <p:cTn id="77" dur="1" fill="hold">
                                          <p:stCondLst>
                                            <p:cond delay="499"/>
                                          </p:stCondLst>
                                        </p:cTn>
                                        <p:tgtEl>
                                          <p:spTgt spid="1032"/>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blinds(horizontal)">
                                      <p:cBhvr>
                                        <p:cTn id="8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16" grpId="0"/>
      <p:bldP spid="8" grpId="0"/>
      <p:bldP spid="9" grpId="0"/>
      <p:bldP spid="10"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285776"/>
            <a:ext cx="2428892" cy="1399032"/>
          </a:xfrm>
        </p:spPr>
        <p:txBody>
          <a:bodyPr/>
          <a:lstStyle/>
          <a:p>
            <a:pPr algn="l"/>
            <a:r>
              <a:rPr lang="en-GB" dirty="0" smtClean="0"/>
              <a:t>Assam</a:t>
            </a:r>
            <a:endParaRPr lang="en-GB" dirty="0"/>
          </a:p>
        </p:txBody>
      </p:sp>
      <p:sp>
        <p:nvSpPr>
          <p:cNvPr id="3" name="Rectangle 2"/>
          <p:cNvSpPr/>
          <p:nvPr/>
        </p:nvSpPr>
        <p:spPr>
          <a:xfrm>
            <a:off x="0" y="928670"/>
            <a:ext cx="4442242" cy="446276"/>
          </a:xfrm>
          <a:prstGeom prst="rect">
            <a:avLst/>
          </a:prstGeom>
        </p:spPr>
        <p:txBody>
          <a:bodyPr wrap="none">
            <a:spAutoFit/>
          </a:bodyPr>
          <a:lstStyle/>
          <a:p>
            <a:r>
              <a:rPr lang="en-GB" sz="2300" b="1" dirty="0" smtClean="0"/>
              <a:t>Statehood demands in Assam</a:t>
            </a:r>
            <a:endParaRPr lang="en-GB" sz="2300" dirty="0"/>
          </a:p>
        </p:txBody>
      </p:sp>
      <p:sp>
        <p:nvSpPr>
          <p:cNvPr id="4" name="TextBox 3"/>
          <p:cNvSpPr txBox="1"/>
          <p:nvPr/>
        </p:nvSpPr>
        <p:spPr>
          <a:xfrm>
            <a:off x="0" y="1357298"/>
            <a:ext cx="2549096" cy="446276"/>
          </a:xfrm>
          <a:prstGeom prst="rect">
            <a:avLst/>
          </a:prstGeom>
          <a:noFill/>
        </p:spPr>
        <p:txBody>
          <a:bodyPr wrap="none" rtlCol="0">
            <a:spAutoFit/>
          </a:bodyPr>
          <a:lstStyle/>
          <a:p>
            <a:r>
              <a:rPr lang="en-GB" sz="2300" b="1" dirty="0" smtClean="0"/>
              <a:t>2. </a:t>
            </a:r>
            <a:r>
              <a:rPr lang="en-GB" sz="2300" b="1" dirty="0" err="1" smtClean="0"/>
              <a:t>Karbi</a:t>
            </a:r>
            <a:r>
              <a:rPr lang="en-GB" sz="2300" b="1" dirty="0" smtClean="0"/>
              <a:t> </a:t>
            </a:r>
            <a:r>
              <a:rPr lang="en-GB" sz="2300" b="1" dirty="0" err="1" smtClean="0"/>
              <a:t>Anglong</a:t>
            </a:r>
            <a:endParaRPr lang="en-GB" sz="2300" b="1" dirty="0"/>
          </a:p>
        </p:txBody>
      </p:sp>
      <p:sp>
        <p:nvSpPr>
          <p:cNvPr id="5" name="Rectangle 4"/>
          <p:cNvSpPr/>
          <p:nvPr/>
        </p:nvSpPr>
        <p:spPr>
          <a:xfrm>
            <a:off x="71438" y="2643182"/>
            <a:ext cx="4286248" cy="800219"/>
          </a:xfrm>
          <a:prstGeom prst="rect">
            <a:avLst/>
          </a:prstGeom>
        </p:spPr>
        <p:txBody>
          <a:bodyPr wrap="square">
            <a:spAutoFit/>
          </a:bodyPr>
          <a:lstStyle/>
          <a:p>
            <a:r>
              <a:rPr lang="en-GB" sz="2300" b="1" dirty="0" smtClean="0"/>
              <a:t>Autonomous hill</a:t>
            </a:r>
            <a:r>
              <a:rPr lang="en-GB" sz="2300" dirty="0" smtClean="0"/>
              <a:t> districts of Assam in </a:t>
            </a:r>
            <a:r>
              <a:rPr lang="en-GB" sz="2300" dirty="0" err="1" smtClean="0"/>
              <a:t>Mikir</a:t>
            </a:r>
            <a:r>
              <a:rPr lang="en-GB" sz="2300" dirty="0" smtClean="0"/>
              <a:t> hills</a:t>
            </a:r>
            <a:endParaRPr lang="en-GB" sz="2300" dirty="0"/>
          </a:p>
        </p:txBody>
      </p:sp>
      <p:sp>
        <p:nvSpPr>
          <p:cNvPr id="6" name="Rectangle 5"/>
          <p:cNvSpPr/>
          <p:nvPr/>
        </p:nvSpPr>
        <p:spPr>
          <a:xfrm>
            <a:off x="0" y="3843227"/>
            <a:ext cx="8572560" cy="800219"/>
          </a:xfrm>
          <a:prstGeom prst="rect">
            <a:avLst/>
          </a:prstGeom>
        </p:spPr>
        <p:txBody>
          <a:bodyPr wrap="square">
            <a:spAutoFit/>
          </a:bodyPr>
          <a:lstStyle/>
          <a:p>
            <a:r>
              <a:rPr lang="en-GB" sz="2300" dirty="0" smtClean="0"/>
              <a:t>Demand Separate state of </a:t>
            </a:r>
            <a:r>
              <a:rPr lang="en-GB" sz="2300" dirty="0" err="1" smtClean="0"/>
              <a:t>Karbi</a:t>
            </a:r>
            <a:r>
              <a:rPr lang="en-GB" sz="2300" dirty="0" smtClean="0"/>
              <a:t> </a:t>
            </a:r>
            <a:r>
              <a:rPr lang="en-GB" sz="2300" dirty="0" err="1" smtClean="0"/>
              <a:t>Anglong</a:t>
            </a:r>
            <a:r>
              <a:rPr lang="en-GB" sz="2300" dirty="0" smtClean="0"/>
              <a:t> (Homeland) is being made by people of </a:t>
            </a:r>
            <a:r>
              <a:rPr lang="en-GB" sz="2300" b="1" dirty="0" err="1" smtClean="0"/>
              <a:t>Karbi</a:t>
            </a:r>
            <a:r>
              <a:rPr lang="en-GB" sz="2300" b="1" dirty="0" smtClean="0"/>
              <a:t> tribe</a:t>
            </a:r>
            <a:endParaRPr lang="en-GB" sz="2300" b="1" dirty="0"/>
          </a:p>
        </p:txBody>
      </p:sp>
      <p:sp>
        <p:nvSpPr>
          <p:cNvPr id="7" name="Rectangle 6"/>
          <p:cNvSpPr/>
          <p:nvPr/>
        </p:nvSpPr>
        <p:spPr>
          <a:xfrm>
            <a:off x="0" y="4640057"/>
            <a:ext cx="8643966" cy="800219"/>
          </a:xfrm>
          <a:prstGeom prst="rect">
            <a:avLst/>
          </a:prstGeom>
        </p:spPr>
        <p:txBody>
          <a:bodyPr wrap="square">
            <a:spAutoFit/>
          </a:bodyPr>
          <a:lstStyle/>
          <a:p>
            <a:r>
              <a:rPr lang="en-GB" sz="2300" dirty="0" err="1" smtClean="0"/>
              <a:t>Karbi</a:t>
            </a:r>
            <a:r>
              <a:rPr lang="en-GB" sz="2300" dirty="0" smtClean="0"/>
              <a:t> </a:t>
            </a:r>
            <a:r>
              <a:rPr lang="en-GB" sz="2300" dirty="0" err="1" smtClean="0"/>
              <a:t>Anglong</a:t>
            </a:r>
            <a:r>
              <a:rPr lang="en-GB" sz="2300" dirty="0" smtClean="0"/>
              <a:t> district is the largest amongst the 27 administrative districts of Assam</a:t>
            </a:r>
            <a:endParaRPr lang="en-GB" sz="2300" dirty="0"/>
          </a:p>
        </p:txBody>
      </p:sp>
      <p:sp>
        <p:nvSpPr>
          <p:cNvPr id="8" name="Rectangle 7"/>
          <p:cNvSpPr/>
          <p:nvPr/>
        </p:nvSpPr>
        <p:spPr>
          <a:xfrm>
            <a:off x="0" y="5357826"/>
            <a:ext cx="8286808" cy="800219"/>
          </a:xfrm>
          <a:prstGeom prst="rect">
            <a:avLst/>
          </a:prstGeom>
        </p:spPr>
        <p:txBody>
          <a:bodyPr wrap="square">
            <a:spAutoFit/>
          </a:bodyPr>
          <a:lstStyle/>
          <a:p>
            <a:r>
              <a:rPr lang="en-GB" sz="2300" dirty="0" smtClean="0"/>
              <a:t>2006- Indian government named </a:t>
            </a:r>
            <a:r>
              <a:rPr lang="en-GB" sz="2300" dirty="0" err="1" smtClean="0"/>
              <a:t>Karbi</a:t>
            </a:r>
            <a:r>
              <a:rPr lang="en-GB" sz="2300" dirty="0" smtClean="0"/>
              <a:t> </a:t>
            </a:r>
            <a:r>
              <a:rPr lang="en-GB" sz="2300" dirty="0" err="1" smtClean="0"/>
              <a:t>Anglong</a:t>
            </a:r>
            <a:r>
              <a:rPr lang="en-GB" sz="2300" dirty="0" smtClean="0"/>
              <a:t> one of the country's 250 most backward districts</a:t>
            </a:r>
            <a:endParaRPr lang="en-GB" sz="2300" dirty="0"/>
          </a:p>
        </p:txBody>
      </p:sp>
      <p:pic>
        <p:nvPicPr>
          <p:cNvPr id="7171" name="Picture 3" descr="D:\UPSC\Teaching\Internal Security\North east\karbi-anglong-location-map.jpg"/>
          <p:cNvPicPr>
            <a:picLocks noChangeAspect="1" noChangeArrowheads="1"/>
          </p:cNvPicPr>
          <p:nvPr/>
        </p:nvPicPr>
        <p:blipFill>
          <a:blip r:embed="rId2"/>
          <a:srcRect/>
          <a:stretch>
            <a:fillRect/>
          </a:stretch>
        </p:blipFill>
        <p:spPr bwMode="auto">
          <a:xfrm>
            <a:off x="4412883" y="285728"/>
            <a:ext cx="5088339" cy="3600000"/>
          </a:xfrm>
          <a:prstGeom prst="rect">
            <a:avLst/>
          </a:prstGeom>
          <a:noFill/>
        </p:spPr>
      </p:pic>
      <p:sp>
        <p:nvSpPr>
          <p:cNvPr id="11" name="Freeform 10"/>
          <p:cNvSpPr/>
          <p:nvPr/>
        </p:nvSpPr>
        <p:spPr>
          <a:xfrm>
            <a:off x="6397338" y="1571612"/>
            <a:ext cx="1363443" cy="888678"/>
          </a:xfrm>
          <a:custGeom>
            <a:avLst/>
            <a:gdLst>
              <a:gd name="connsiteX0" fmla="*/ 16865 w 1363443"/>
              <a:gd name="connsiteY0" fmla="*/ 547484 h 888678"/>
              <a:gd name="connsiteX1" fmla="*/ 30512 w 1363443"/>
              <a:gd name="connsiteY1" fmla="*/ 492893 h 888678"/>
              <a:gd name="connsiteX2" fmla="*/ 112399 w 1363443"/>
              <a:gd name="connsiteY2" fmla="*/ 465597 h 888678"/>
              <a:gd name="connsiteX3" fmla="*/ 153342 w 1363443"/>
              <a:gd name="connsiteY3" fmla="*/ 424654 h 888678"/>
              <a:gd name="connsiteX4" fmla="*/ 344411 w 1363443"/>
              <a:gd name="connsiteY4" fmla="*/ 465597 h 888678"/>
              <a:gd name="connsiteX5" fmla="*/ 358059 w 1363443"/>
              <a:gd name="connsiteY5" fmla="*/ 547484 h 888678"/>
              <a:gd name="connsiteX6" fmla="*/ 399002 w 1363443"/>
              <a:gd name="connsiteY6" fmla="*/ 533836 h 888678"/>
              <a:gd name="connsiteX7" fmla="*/ 426298 w 1363443"/>
              <a:gd name="connsiteY7" fmla="*/ 492893 h 888678"/>
              <a:gd name="connsiteX8" fmla="*/ 439945 w 1363443"/>
              <a:gd name="connsiteY8" fmla="*/ 451949 h 888678"/>
              <a:gd name="connsiteX9" fmla="*/ 494536 w 1363443"/>
              <a:gd name="connsiteY9" fmla="*/ 465597 h 888678"/>
              <a:gd name="connsiteX10" fmla="*/ 535480 w 1363443"/>
              <a:gd name="connsiteY10" fmla="*/ 506540 h 888678"/>
              <a:gd name="connsiteX11" fmla="*/ 617366 w 1363443"/>
              <a:gd name="connsiteY11" fmla="*/ 561131 h 888678"/>
              <a:gd name="connsiteX12" fmla="*/ 658310 w 1363443"/>
              <a:gd name="connsiteY12" fmla="*/ 588427 h 888678"/>
              <a:gd name="connsiteX13" fmla="*/ 699253 w 1363443"/>
              <a:gd name="connsiteY13" fmla="*/ 697609 h 888678"/>
              <a:gd name="connsiteX14" fmla="*/ 781139 w 1363443"/>
              <a:gd name="connsiteY14" fmla="*/ 724904 h 888678"/>
              <a:gd name="connsiteX15" fmla="*/ 822083 w 1363443"/>
              <a:gd name="connsiteY15" fmla="*/ 738552 h 888678"/>
              <a:gd name="connsiteX16" fmla="*/ 808435 w 1363443"/>
              <a:gd name="connsiteY16" fmla="*/ 697609 h 888678"/>
              <a:gd name="connsiteX17" fmla="*/ 767492 w 1363443"/>
              <a:gd name="connsiteY17" fmla="*/ 670313 h 888678"/>
              <a:gd name="connsiteX18" fmla="*/ 740196 w 1363443"/>
              <a:gd name="connsiteY18" fmla="*/ 629370 h 888678"/>
              <a:gd name="connsiteX19" fmla="*/ 753844 w 1363443"/>
              <a:gd name="connsiteY19" fmla="*/ 588427 h 888678"/>
              <a:gd name="connsiteX20" fmla="*/ 794787 w 1363443"/>
              <a:gd name="connsiteY20" fmla="*/ 561131 h 888678"/>
              <a:gd name="connsiteX21" fmla="*/ 822083 w 1363443"/>
              <a:gd name="connsiteY21" fmla="*/ 520188 h 888678"/>
              <a:gd name="connsiteX22" fmla="*/ 767492 w 1363443"/>
              <a:gd name="connsiteY22" fmla="*/ 506540 h 888678"/>
              <a:gd name="connsiteX23" fmla="*/ 685605 w 1363443"/>
              <a:gd name="connsiteY23" fmla="*/ 451949 h 888678"/>
              <a:gd name="connsiteX24" fmla="*/ 658310 w 1363443"/>
              <a:gd name="connsiteY24" fmla="*/ 411006 h 888678"/>
              <a:gd name="connsiteX25" fmla="*/ 617366 w 1363443"/>
              <a:gd name="connsiteY25" fmla="*/ 397358 h 888678"/>
              <a:gd name="connsiteX26" fmla="*/ 535480 w 1363443"/>
              <a:gd name="connsiteY26" fmla="*/ 356415 h 888678"/>
              <a:gd name="connsiteX27" fmla="*/ 549127 w 1363443"/>
              <a:gd name="connsiteY27" fmla="*/ 288176 h 888678"/>
              <a:gd name="connsiteX28" fmla="*/ 590071 w 1363443"/>
              <a:gd name="connsiteY28" fmla="*/ 274528 h 888678"/>
              <a:gd name="connsiteX29" fmla="*/ 726548 w 1363443"/>
              <a:gd name="connsiteY29" fmla="*/ 178994 h 888678"/>
              <a:gd name="connsiteX30" fmla="*/ 740196 w 1363443"/>
              <a:gd name="connsiteY30" fmla="*/ 138051 h 888678"/>
              <a:gd name="connsiteX31" fmla="*/ 726548 w 1363443"/>
              <a:gd name="connsiteY31" fmla="*/ 83460 h 888678"/>
              <a:gd name="connsiteX32" fmla="*/ 767492 w 1363443"/>
              <a:gd name="connsiteY32" fmla="*/ 56164 h 888678"/>
              <a:gd name="connsiteX33" fmla="*/ 999504 w 1363443"/>
              <a:gd name="connsiteY33" fmla="*/ 42516 h 888678"/>
              <a:gd name="connsiteX34" fmla="*/ 1258811 w 1363443"/>
              <a:gd name="connsiteY34" fmla="*/ 42516 h 888678"/>
              <a:gd name="connsiteX35" fmla="*/ 1231515 w 1363443"/>
              <a:gd name="connsiteY35" fmla="*/ 83460 h 888678"/>
              <a:gd name="connsiteX36" fmla="*/ 1217868 w 1363443"/>
              <a:gd name="connsiteY36" fmla="*/ 124403 h 888678"/>
              <a:gd name="connsiteX37" fmla="*/ 1258811 w 1363443"/>
              <a:gd name="connsiteY37" fmla="*/ 138051 h 888678"/>
              <a:gd name="connsiteX38" fmla="*/ 1340698 w 1363443"/>
              <a:gd name="connsiteY38" fmla="*/ 192642 h 888678"/>
              <a:gd name="connsiteX39" fmla="*/ 1327050 w 1363443"/>
              <a:gd name="connsiteY39" fmla="*/ 315472 h 888678"/>
              <a:gd name="connsiteX40" fmla="*/ 1313402 w 1363443"/>
              <a:gd name="connsiteY40" fmla="*/ 356415 h 888678"/>
              <a:gd name="connsiteX41" fmla="*/ 1299754 w 1363443"/>
              <a:gd name="connsiteY41" fmla="*/ 397358 h 888678"/>
              <a:gd name="connsiteX42" fmla="*/ 1272459 w 1363443"/>
              <a:gd name="connsiteY42" fmla="*/ 438301 h 888678"/>
              <a:gd name="connsiteX43" fmla="*/ 1231515 w 1363443"/>
              <a:gd name="connsiteY43" fmla="*/ 479245 h 888678"/>
              <a:gd name="connsiteX44" fmla="*/ 1217868 w 1363443"/>
              <a:gd name="connsiteY44" fmla="*/ 574779 h 888678"/>
              <a:gd name="connsiteX45" fmla="*/ 1190572 w 1363443"/>
              <a:gd name="connsiteY45" fmla="*/ 615722 h 888678"/>
              <a:gd name="connsiteX46" fmla="*/ 1135981 w 1363443"/>
              <a:gd name="connsiteY46" fmla="*/ 697609 h 888678"/>
              <a:gd name="connsiteX47" fmla="*/ 1122333 w 1363443"/>
              <a:gd name="connsiteY47" fmla="*/ 738552 h 888678"/>
              <a:gd name="connsiteX48" fmla="*/ 1081390 w 1363443"/>
              <a:gd name="connsiteY48" fmla="*/ 779495 h 888678"/>
              <a:gd name="connsiteX49" fmla="*/ 958560 w 1363443"/>
              <a:gd name="connsiteY49" fmla="*/ 847734 h 888678"/>
              <a:gd name="connsiteX50" fmla="*/ 917617 w 1363443"/>
              <a:gd name="connsiteY50" fmla="*/ 875030 h 888678"/>
              <a:gd name="connsiteX51" fmla="*/ 808435 w 1363443"/>
              <a:gd name="connsiteY51" fmla="*/ 834087 h 888678"/>
              <a:gd name="connsiteX52" fmla="*/ 781139 w 1363443"/>
              <a:gd name="connsiteY52" fmla="*/ 793143 h 888678"/>
              <a:gd name="connsiteX53" fmla="*/ 740196 w 1363443"/>
              <a:gd name="connsiteY53" fmla="*/ 779495 h 888678"/>
              <a:gd name="connsiteX54" fmla="*/ 699253 w 1363443"/>
              <a:gd name="connsiteY54" fmla="*/ 738552 h 888678"/>
              <a:gd name="connsiteX55" fmla="*/ 644662 w 1363443"/>
              <a:gd name="connsiteY55" fmla="*/ 643018 h 888678"/>
              <a:gd name="connsiteX56" fmla="*/ 603718 w 1363443"/>
              <a:gd name="connsiteY56" fmla="*/ 656666 h 888678"/>
              <a:gd name="connsiteX57" fmla="*/ 535480 w 1363443"/>
              <a:gd name="connsiteY57" fmla="*/ 765848 h 888678"/>
              <a:gd name="connsiteX58" fmla="*/ 521832 w 1363443"/>
              <a:gd name="connsiteY58" fmla="*/ 820439 h 888678"/>
              <a:gd name="connsiteX59" fmla="*/ 480889 w 1363443"/>
              <a:gd name="connsiteY59" fmla="*/ 834087 h 888678"/>
              <a:gd name="connsiteX60" fmla="*/ 439945 w 1363443"/>
              <a:gd name="connsiteY60" fmla="*/ 861382 h 888678"/>
              <a:gd name="connsiteX61" fmla="*/ 358059 w 1363443"/>
              <a:gd name="connsiteY61" fmla="*/ 888678 h 888678"/>
              <a:gd name="connsiteX62" fmla="*/ 289820 w 1363443"/>
              <a:gd name="connsiteY62" fmla="*/ 834087 h 888678"/>
              <a:gd name="connsiteX63" fmla="*/ 276172 w 1363443"/>
              <a:gd name="connsiteY63" fmla="*/ 793143 h 888678"/>
              <a:gd name="connsiteX64" fmla="*/ 194286 w 1363443"/>
              <a:gd name="connsiteY64" fmla="*/ 738552 h 888678"/>
              <a:gd name="connsiteX65" fmla="*/ 30512 w 1363443"/>
              <a:gd name="connsiteY65" fmla="*/ 752200 h 888678"/>
              <a:gd name="connsiteX66" fmla="*/ 16865 w 1363443"/>
              <a:gd name="connsiteY66" fmla="*/ 793143 h 888678"/>
              <a:gd name="connsiteX67" fmla="*/ 3217 w 1363443"/>
              <a:gd name="connsiteY67" fmla="*/ 752200 h 888678"/>
              <a:gd name="connsiteX68" fmla="*/ 30512 w 1363443"/>
              <a:gd name="connsiteY68" fmla="*/ 670313 h 888678"/>
              <a:gd name="connsiteX69" fmla="*/ 44160 w 1363443"/>
              <a:gd name="connsiteY69" fmla="*/ 629370 h 888678"/>
              <a:gd name="connsiteX70" fmla="*/ 30512 w 1363443"/>
              <a:gd name="connsiteY70" fmla="*/ 561131 h 888678"/>
              <a:gd name="connsiteX71" fmla="*/ 3217 w 1363443"/>
              <a:gd name="connsiteY71" fmla="*/ 520188 h 888678"/>
              <a:gd name="connsiteX72" fmla="*/ 112399 w 1363443"/>
              <a:gd name="connsiteY72" fmla="*/ 492893 h 88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363443" h="888678">
                <a:moveTo>
                  <a:pt x="16865" y="547484"/>
                </a:moveTo>
                <a:cubicBezTo>
                  <a:pt x="21414" y="529287"/>
                  <a:pt x="16271" y="505100"/>
                  <a:pt x="30512" y="492893"/>
                </a:cubicBezTo>
                <a:cubicBezTo>
                  <a:pt x="52357" y="474168"/>
                  <a:pt x="112399" y="465597"/>
                  <a:pt x="112399" y="465597"/>
                </a:cubicBezTo>
                <a:cubicBezTo>
                  <a:pt x="126047" y="451949"/>
                  <a:pt x="134235" y="427384"/>
                  <a:pt x="153342" y="424654"/>
                </a:cubicBezTo>
                <a:cubicBezTo>
                  <a:pt x="271736" y="407740"/>
                  <a:pt x="277350" y="420888"/>
                  <a:pt x="344411" y="465597"/>
                </a:cubicBezTo>
                <a:cubicBezTo>
                  <a:pt x="348960" y="492893"/>
                  <a:pt x="340772" y="525876"/>
                  <a:pt x="358059" y="547484"/>
                </a:cubicBezTo>
                <a:cubicBezTo>
                  <a:pt x="367046" y="558718"/>
                  <a:pt x="387768" y="542823"/>
                  <a:pt x="399002" y="533836"/>
                </a:cubicBezTo>
                <a:cubicBezTo>
                  <a:pt x="411810" y="523589"/>
                  <a:pt x="417199" y="506541"/>
                  <a:pt x="426298" y="492893"/>
                </a:cubicBezTo>
                <a:cubicBezTo>
                  <a:pt x="430847" y="479245"/>
                  <a:pt x="426588" y="457292"/>
                  <a:pt x="439945" y="451949"/>
                </a:cubicBezTo>
                <a:cubicBezTo>
                  <a:pt x="457360" y="444983"/>
                  <a:pt x="478250" y="456291"/>
                  <a:pt x="494536" y="465597"/>
                </a:cubicBezTo>
                <a:cubicBezTo>
                  <a:pt x="511294" y="475173"/>
                  <a:pt x="520245" y="494690"/>
                  <a:pt x="535480" y="506540"/>
                </a:cubicBezTo>
                <a:cubicBezTo>
                  <a:pt x="561375" y="526680"/>
                  <a:pt x="590071" y="542934"/>
                  <a:pt x="617366" y="561131"/>
                </a:cubicBezTo>
                <a:lnTo>
                  <a:pt x="658310" y="588427"/>
                </a:lnTo>
                <a:cubicBezTo>
                  <a:pt x="663815" y="615953"/>
                  <a:pt x="667121" y="677527"/>
                  <a:pt x="699253" y="697609"/>
                </a:cubicBezTo>
                <a:cubicBezTo>
                  <a:pt x="723651" y="712858"/>
                  <a:pt x="753844" y="715806"/>
                  <a:pt x="781139" y="724904"/>
                </a:cubicBezTo>
                <a:lnTo>
                  <a:pt x="822083" y="738552"/>
                </a:lnTo>
                <a:cubicBezTo>
                  <a:pt x="817534" y="724904"/>
                  <a:pt x="817422" y="708843"/>
                  <a:pt x="808435" y="697609"/>
                </a:cubicBezTo>
                <a:cubicBezTo>
                  <a:pt x="798188" y="684801"/>
                  <a:pt x="779090" y="681911"/>
                  <a:pt x="767492" y="670313"/>
                </a:cubicBezTo>
                <a:cubicBezTo>
                  <a:pt x="755894" y="658715"/>
                  <a:pt x="749295" y="643018"/>
                  <a:pt x="740196" y="629370"/>
                </a:cubicBezTo>
                <a:cubicBezTo>
                  <a:pt x="744745" y="615722"/>
                  <a:pt x="744857" y="599661"/>
                  <a:pt x="753844" y="588427"/>
                </a:cubicBezTo>
                <a:cubicBezTo>
                  <a:pt x="764091" y="575619"/>
                  <a:pt x="783189" y="572729"/>
                  <a:pt x="794787" y="561131"/>
                </a:cubicBezTo>
                <a:cubicBezTo>
                  <a:pt x="806385" y="549533"/>
                  <a:pt x="812984" y="533836"/>
                  <a:pt x="822083" y="520188"/>
                </a:cubicBezTo>
                <a:cubicBezTo>
                  <a:pt x="803886" y="515639"/>
                  <a:pt x="784269" y="514928"/>
                  <a:pt x="767492" y="506540"/>
                </a:cubicBezTo>
                <a:cubicBezTo>
                  <a:pt x="738150" y="491869"/>
                  <a:pt x="685605" y="451949"/>
                  <a:pt x="685605" y="451949"/>
                </a:cubicBezTo>
                <a:cubicBezTo>
                  <a:pt x="676507" y="438301"/>
                  <a:pt x="671118" y="421252"/>
                  <a:pt x="658310" y="411006"/>
                </a:cubicBezTo>
                <a:cubicBezTo>
                  <a:pt x="647076" y="402019"/>
                  <a:pt x="630233" y="403792"/>
                  <a:pt x="617366" y="397358"/>
                </a:cubicBezTo>
                <a:cubicBezTo>
                  <a:pt x="511536" y="344444"/>
                  <a:pt x="638395" y="390721"/>
                  <a:pt x="535480" y="356415"/>
                </a:cubicBezTo>
                <a:cubicBezTo>
                  <a:pt x="540029" y="333669"/>
                  <a:pt x="536260" y="307477"/>
                  <a:pt x="549127" y="288176"/>
                </a:cubicBezTo>
                <a:cubicBezTo>
                  <a:pt x="557107" y="276206"/>
                  <a:pt x="581709" y="286235"/>
                  <a:pt x="590071" y="274528"/>
                </a:cubicBezTo>
                <a:cubicBezTo>
                  <a:pt x="677773" y="151746"/>
                  <a:pt x="526596" y="203988"/>
                  <a:pt x="726548" y="178994"/>
                </a:cubicBezTo>
                <a:cubicBezTo>
                  <a:pt x="731097" y="165346"/>
                  <a:pt x="740196" y="152437"/>
                  <a:pt x="740196" y="138051"/>
                </a:cubicBezTo>
                <a:cubicBezTo>
                  <a:pt x="740196" y="119294"/>
                  <a:pt x="720616" y="101254"/>
                  <a:pt x="726548" y="83460"/>
                </a:cubicBezTo>
                <a:cubicBezTo>
                  <a:pt x="731735" y="67899"/>
                  <a:pt x="751271" y="58597"/>
                  <a:pt x="767492" y="56164"/>
                </a:cubicBezTo>
                <a:cubicBezTo>
                  <a:pt x="844106" y="44672"/>
                  <a:pt x="922167" y="47065"/>
                  <a:pt x="999504" y="42516"/>
                </a:cubicBezTo>
                <a:cubicBezTo>
                  <a:pt x="1093082" y="11325"/>
                  <a:pt x="1110007" y="0"/>
                  <a:pt x="1258811" y="42516"/>
                </a:cubicBezTo>
                <a:cubicBezTo>
                  <a:pt x="1274583" y="47022"/>
                  <a:pt x="1240614" y="69812"/>
                  <a:pt x="1231515" y="83460"/>
                </a:cubicBezTo>
                <a:cubicBezTo>
                  <a:pt x="1226966" y="97108"/>
                  <a:pt x="1211434" y="111536"/>
                  <a:pt x="1217868" y="124403"/>
                </a:cubicBezTo>
                <a:cubicBezTo>
                  <a:pt x="1224302" y="137270"/>
                  <a:pt x="1246235" y="131065"/>
                  <a:pt x="1258811" y="138051"/>
                </a:cubicBezTo>
                <a:cubicBezTo>
                  <a:pt x="1287488" y="153983"/>
                  <a:pt x="1340698" y="192642"/>
                  <a:pt x="1340698" y="192642"/>
                </a:cubicBezTo>
                <a:cubicBezTo>
                  <a:pt x="1363443" y="260880"/>
                  <a:pt x="1358894" y="219938"/>
                  <a:pt x="1327050" y="315472"/>
                </a:cubicBezTo>
                <a:lnTo>
                  <a:pt x="1313402" y="356415"/>
                </a:lnTo>
                <a:cubicBezTo>
                  <a:pt x="1308853" y="370063"/>
                  <a:pt x="1307734" y="385388"/>
                  <a:pt x="1299754" y="397358"/>
                </a:cubicBezTo>
                <a:cubicBezTo>
                  <a:pt x="1290656" y="411006"/>
                  <a:pt x="1282960" y="425700"/>
                  <a:pt x="1272459" y="438301"/>
                </a:cubicBezTo>
                <a:cubicBezTo>
                  <a:pt x="1260103" y="453129"/>
                  <a:pt x="1245163" y="465597"/>
                  <a:pt x="1231515" y="479245"/>
                </a:cubicBezTo>
                <a:cubicBezTo>
                  <a:pt x="1226966" y="511090"/>
                  <a:pt x="1227111" y="543968"/>
                  <a:pt x="1217868" y="574779"/>
                </a:cubicBezTo>
                <a:cubicBezTo>
                  <a:pt x="1213155" y="590490"/>
                  <a:pt x="1197908" y="601051"/>
                  <a:pt x="1190572" y="615722"/>
                </a:cubicBezTo>
                <a:cubicBezTo>
                  <a:pt x="1151068" y="694729"/>
                  <a:pt x="1213597" y="619993"/>
                  <a:pt x="1135981" y="697609"/>
                </a:cubicBezTo>
                <a:cubicBezTo>
                  <a:pt x="1131432" y="711257"/>
                  <a:pt x="1130313" y="726582"/>
                  <a:pt x="1122333" y="738552"/>
                </a:cubicBezTo>
                <a:cubicBezTo>
                  <a:pt x="1111627" y="754611"/>
                  <a:pt x="1096625" y="767645"/>
                  <a:pt x="1081390" y="779495"/>
                </a:cubicBezTo>
                <a:cubicBezTo>
                  <a:pt x="1010995" y="834247"/>
                  <a:pt x="1020338" y="827143"/>
                  <a:pt x="958560" y="847734"/>
                </a:cubicBezTo>
                <a:cubicBezTo>
                  <a:pt x="944912" y="856833"/>
                  <a:pt x="933893" y="872995"/>
                  <a:pt x="917617" y="875030"/>
                </a:cubicBezTo>
                <a:cubicBezTo>
                  <a:pt x="867912" y="881243"/>
                  <a:pt x="844201" y="857931"/>
                  <a:pt x="808435" y="834087"/>
                </a:cubicBezTo>
                <a:cubicBezTo>
                  <a:pt x="799336" y="820439"/>
                  <a:pt x="793947" y="803390"/>
                  <a:pt x="781139" y="793143"/>
                </a:cubicBezTo>
                <a:cubicBezTo>
                  <a:pt x="769906" y="784156"/>
                  <a:pt x="752166" y="787475"/>
                  <a:pt x="740196" y="779495"/>
                </a:cubicBezTo>
                <a:cubicBezTo>
                  <a:pt x="724137" y="768789"/>
                  <a:pt x="712901" y="752200"/>
                  <a:pt x="699253" y="738552"/>
                </a:cubicBezTo>
                <a:cubicBezTo>
                  <a:pt x="690502" y="703549"/>
                  <a:pt x="689012" y="657801"/>
                  <a:pt x="644662" y="643018"/>
                </a:cubicBezTo>
                <a:lnTo>
                  <a:pt x="603718" y="656666"/>
                </a:lnTo>
                <a:cubicBezTo>
                  <a:pt x="571236" y="754113"/>
                  <a:pt x="600362" y="722592"/>
                  <a:pt x="535480" y="765848"/>
                </a:cubicBezTo>
                <a:cubicBezTo>
                  <a:pt x="530931" y="784045"/>
                  <a:pt x="533549" y="805792"/>
                  <a:pt x="521832" y="820439"/>
                </a:cubicBezTo>
                <a:cubicBezTo>
                  <a:pt x="512845" y="831673"/>
                  <a:pt x="493756" y="827653"/>
                  <a:pt x="480889" y="834087"/>
                </a:cubicBezTo>
                <a:cubicBezTo>
                  <a:pt x="466218" y="841422"/>
                  <a:pt x="454934" y="854720"/>
                  <a:pt x="439945" y="861382"/>
                </a:cubicBezTo>
                <a:cubicBezTo>
                  <a:pt x="413653" y="873067"/>
                  <a:pt x="358059" y="888678"/>
                  <a:pt x="358059" y="888678"/>
                </a:cubicBezTo>
                <a:cubicBezTo>
                  <a:pt x="310836" y="872937"/>
                  <a:pt x="314513" y="883473"/>
                  <a:pt x="289820" y="834087"/>
                </a:cubicBezTo>
                <a:cubicBezTo>
                  <a:pt x="283386" y="821220"/>
                  <a:pt x="286345" y="803316"/>
                  <a:pt x="276172" y="793143"/>
                </a:cubicBezTo>
                <a:cubicBezTo>
                  <a:pt x="252976" y="769946"/>
                  <a:pt x="194286" y="738552"/>
                  <a:pt x="194286" y="738552"/>
                </a:cubicBezTo>
                <a:cubicBezTo>
                  <a:pt x="139695" y="743101"/>
                  <a:pt x="82870" y="736090"/>
                  <a:pt x="30512" y="752200"/>
                </a:cubicBezTo>
                <a:cubicBezTo>
                  <a:pt x="16762" y="756431"/>
                  <a:pt x="31251" y="793143"/>
                  <a:pt x="16865" y="793143"/>
                </a:cubicBezTo>
                <a:cubicBezTo>
                  <a:pt x="2479" y="793143"/>
                  <a:pt x="7766" y="765848"/>
                  <a:pt x="3217" y="752200"/>
                </a:cubicBezTo>
                <a:lnTo>
                  <a:pt x="30512" y="670313"/>
                </a:lnTo>
                <a:lnTo>
                  <a:pt x="44160" y="629370"/>
                </a:lnTo>
                <a:cubicBezTo>
                  <a:pt x="39611" y="606624"/>
                  <a:pt x="38657" y="582851"/>
                  <a:pt x="30512" y="561131"/>
                </a:cubicBezTo>
                <a:cubicBezTo>
                  <a:pt x="24753" y="545773"/>
                  <a:pt x="0" y="536272"/>
                  <a:pt x="3217" y="520188"/>
                </a:cubicBezTo>
                <a:cubicBezTo>
                  <a:pt x="11200" y="480276"/>
                  <a:pt x="99712" y="492893"/>
                  <a:pt x="112399" y="492893"/>
                </a:cubicBez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2" name="Rectangle 11"/>
          <p:cNvSpPr/>
          <p:nvPr/>
        </p:nvSpPr>
        <p:spPr>
          <a:xfrm>
            <a:off x="142876" y="2214554"/>
            <a:ext cx="4286248" cy="446276"/>
          </a:xfrm>
          <a:prstGeom prst="rect">
            <a:avLst/>
          </a:prstGeom>
        </p:spPr>
        <p:txBody>
          <a:bodyPr wrap="square">
            <a:spAutoFit/>
          </a:bodyPr>
          <a:lstStyle/>
          <a:p>
            <a:r>
              <a:rPr lang="en-GB" sz="2300" b="1" dirty="0" smtClean="0"/>
              <a:t>Govt. Response?</a:t>
            </a:r>
            <a:endParaRPr lang="en-GB" sz="2300" dirty="0"/>
          </a:p>
        </p:txBody>
      </p:sp>
      <p:sp>
        <p:nvSpPr>
          <p:cNvPr id="14"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7171"/>
                                        </p:tgtEl>
                                        <p:attrNameLst>
                                          <p:attrName>style.visibility</p:attrName>
                                        </p:attrNameLst>
                                      </p:cBhvr>
                                      <p:to>
                                        <p:strVal val="visible"/>
                                      </p:to>
                                    </p:set>
                                    <p:animEffect transition="in" filter="blinds(horizontal)">
                                      <p:cBhvr>
                                        <p:cTn id="10" dur="500"/>
                                        <p:tgtEl>
                                          <p:spTgt spid="717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linds(horizontal)">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blinds(horizontal)">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1" grpId="0" animBg="1"/>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142900"/>
            <a:ext cx="2757478" cy="1232680"/>
          </a:xfrm>
        </p:spPr>
        <p:txBody>
          <a:bodyPr/>
          <a:lstStyle/>
          <a:p>
            <a:pPr algn="l"/>
            <a:r>
              <a:rPr lang="en-GB" dirty="0" smtClean="0"/>
              <a:t>Assam</a:t>
            </a:r>
            <a:endParaRPr lang="en-GB" dirty="0"/>
          </a:p>
        </p:txBody>
      </p:sp>
      <p:sp>
        <p:nvSpPr>
          <p:cNvPr id="10" name="Rectangle 9"/>
          <p:cNvSpPr/>
          <p:nvPr/>
        </p:nvSpPr>
        <p:spPr>
          <a:xfrm>
            <a:off x="0" y="857232"/>
            <a:ext cx="4442242" cy="446276"/>
          </a:xfrm>
          <a:prstGeom prst="rect">
            <a:avLst/>
          </a:prstGeom>
        </p:spPr>
        <p:txBody>
          <a:bodyPr wrap="none">
            <a:spAutoFit/>
          </a:bodyPr>
          <a:lstStyle/>
          <a:p>
            <a:r>
              <a:rPr lang="en-GB" sz="2300" b="1" dirty="0" smtClean="0"/>
              <a:t>Statehood demands in Assam</a:t>
            </a:r>
            <a:endParaRPr lang="en-GB" sz="2300" dirty="0"/>
          </a:p>
        </p:txBody>
      </p:sp>
      <p:sp>
        <p:nvSpPr>
          <p:cNvPr id="11" name="TextBox 10"/>
          <p:cNvSpPr txBox="1"/>
          <p:nvPr/>
        </p:nvSpPr>
        <p:spPr>
          <a:xfrm>
            <a:off x="0" y="1285860"/>
            <a:ext cx="1779654" cy="446276"/>
          </a:xfrm>
          <a:prstGeom prst="rect">
            <a:avLst/>
          </a:prstGeom>
          <a:noFill/>
        </p:spPr>
        <p:txBody>
          <a:bodyPr wrap="none" rtlCol="0">
            <a:spAutoFit/>
          </a:bodyPr>
          <a:lstStyle/>
          <a:p>
            <a:r>
              <a:rPr lang="en-GB" sz="2300" b="1" dirty="0" smtClean="0"/>
              <a:t>3. </a:t>
            </a:r>
            <a:r>
              <a:rPr lang="en-GB" sz="2300" b="1" dirty="0" err="1" smtClean="0"/>
              <a:t>Dima</a:t>
            </a:r>
            <a:r>
              <a:rPr lang="en-GB" sz="2300" b="1" dirty="0" smtClean="0"/>
              <a:t> </a:t>
            </a:r>
            <a:r>
              <a:rPr lang="en-GB" sz="2300" b="1" dirty="0" err="1" smtClean="0"/>
              <a:t>raji</a:t>
            </a:r>
            <a:endParaRPr lang="en-GB" sz="2300" b="1" dirty="0"/>
          </a:p>
        </p:txBody>
      </p:sp>
      <p:sp>
        <p:nvSpPr>
          <p:cNvPr id="17" name="Rectangle 16"/>
          <p:cNvSpPr/>
          <p:nvPr/>
        </p:nvSpPr>
        <p:spPr>
          <a:xfrm>
            <a:off x="0" y="1643051"/>
            <a:ext cx="9144000" cy="446276"/>
          </a:xfrm>
          <a:prstGeom prst="rect">
            <a:avLst/>
          </a:prstGeom>
        </p:spPr>
        <p:txBody>
          <a:bodyPr wrap="square">
            <a:spAutoFit/>
          </a:bodyPr>
          <a:lstStyle/>
          <a:p>
            <a:r>
              <a:rPr lang="en-GB" sz="2300" dirty="0" err="1" smtClean="0"/>
              <a:t>Dimsa</a:t>
            </a:r>
            <a:r>
              <a:rPr lang="en-GB" sz="2300" dirty="0" smtClean="0"/>
              <a:t> people demanding a separate state called </a:t>
            </a:r>
            <a:r>
              <a:rPr lang="en-GB" sz="2300" dirty="0" err="1" smtClean="0"/>
              <a:t>Dimaraji</a:t>
            </a:r>
            <a:r>
              <a:rPr lang="en-GB" sz="2300" dirty="0" smtClean="0"/>
              <a:t> or "</a:t>
            </a:r>
            <a:r>
              <a:rPr lang="en-GB" sz="2300" dirty="0" err="1" smtClean="0"/>
              <a:t>Dimaland</a:t>
            </a:r>
            <a:r>
              <a:rPr lang="en-GB" sz="2300" dirty="0" smtClean="0"/>
              <a:t>"</a:t>
            </a:r>
            <a:endParaRPr lang="en-GB" sz="2300" dirty="0"/>
          </a:p>
        </p:txBody>
      </p:sp>
      <p:sp>
        <p:nvSpPr>
          <p:cNvPr id="18" name="Rectangle 17"/>
          <p:cNvSpPr/>
          <p:nvPr/>
        </p:nvSpPr>
        <p:spPr>
          <a:xfrm>
            <a:off x="-71470" y="2000240"/>
            <a:ext cx="5562741" cy="446276"/>
          </a:xfrm>
          <a:prstGeom prst="rect">
            <a:avLst/>
          </a:prstGeom>
        </p:spPr>
        <p:txBody>
          <a:bodyPr wrap="none">
            <a:spAutoFit/>
          </a:bodyPr>
          <a:lstStyle/>
          <a:p>
            <a:r>
              <a:rPr lang="en-GB" sz="2300" dirty="0" smtClean="0"/>
              <a:t>comprise the </a:t>
            </a:r>
            <a:r>
              <a:rPr lang="en-GB" sz="2300" dirty="0" err="1" smtClean="0"/>
              <a:t>Dimasa</a:t>
            </a:r>
            <a:r>
              <a:rPr lang="en-GB" sz="2300" dirty="0" smtClean="0"/>
              <a:t> inhabited Areas</a:t>
            </a:r>
            <a:endParaRPr lang="en-GB" sz="2300" dirty="0"/>
          </a:p>
        </p:txBody>
      </p:sp>
      <p:pic>
        <p:nvPicPr>
          <p:cNvPr id="6147" name="Picture 3"/>
          <p:cNvPicPr>
            <a:picLocks noChangeAspect="1" noChangeArrowheads="1"/>
          </p:cNvPicPr>
          <p:nvPr/>
        </p:nvPicPr>
        <p:blipFill>
          <a:blip r:embed="rId2"/>
          <a:srcRect/>
          <a:stretch>
            <a:fillRect/>
          </a:stretch>
        </p:blipFill>
        <p:spPr bwMode="auto">
          <a:xfrm>
            <a:off x="5214942" y="2025716"/>
            <a:ext cx="3786182" cy="4617994"/>
          </a:xfrm>
          <a:prstGeom prst="rect">
            <a:avLst/>
          </a:prstGeom>
          <a:noFill/>
          <a:ln w="9525">
            <a:noFill/>
            <a:miter lim="800000"/>
            <a:headEnd/>
            <a:tailEnd/>
          </a:ln>
          <a:effectLst/>
        </p:spPr>
      </p:pic>
      <p:sp>
        <p:nvSpPr>
          <p:cNvPr id="19" name="Rectangle 18"/>
          <p:cNvSpPr/>
          <p:nvPr/>
        </p:nvSpPr>
        <p:spPr>
          <a:xfrm>
            <a:off x="-71470" y="2430702"/>
            <a:ext cx="4572000" cy="2569934"/>
          </a:xfrm>
          <a:prstGeom prst="rect">
            <a:avLst/>
          </a:prstGeom>
        </p:spPr>
        <p:txBody>
          <a:bodyPr>
            <a:spAutoFit/>
          </a:bodyPr>
          <a:lstStyle/>
          <a:p>
            <a:r>
              <a:rPr lang="en-GB" sz="2300" dirty="0" smtClean="0"/>
              <a:t>-</a:t>
            </a:r>
            <a:r>
              <a:rPr lang="en-GB" sz="2300" dirty="0" err="1" smtClean="0"/>
              <a:t>Dima</a:t>
            </a:r>
            <a:r>
              <a:rPr lang="en-GB" sz="2300" dirty="0" smtClean="0"/>
              <a:t> </a:t>
            </a:r>
            <a:r>
              <a:rPr lang="en-GB" sz="2300" dirty="0" err="1" smtClean="0"/>
              <a:t>Hasao</a:t>
            </a:r>
            <a:r>
              <a:rPr lang="en-GB" sz="2300" dirty="0" smtClean="0"/>
              <a:t> district,</a:t>
            </a:r>
          </a:p>
          <a:p>
            <a:r>
              <a:rPr lang="en-GB" sz="2300" dirty="0" smtClean="0"/>
              <a:t>- parts of </a:t>
            </a:r>
            <a:r>
              <a:rPr lang="en-GB" sz="2300" dirty="0" err="1" smtClean="0"/>
              <a:t>Cachar</a:t>
            </a:r>
            <a:r>
              <a:rPr lang="en-GB" sz="2300" dirty="0" smtClean="0"/>
              <a:t> district,</a:t>
            </a:r>
          </a:p>
          <a:p>
            <a:r>
              <a:rPr lang="en-GB" sz="2300" dirty="0" smtClean="0"/>
              <a:t>- parts of </a:t>
            </a:r>
            <a:r>
              <a:rPr lang="en-GB" sz="2300" dirty="0" err="1" smtClean="0"/>
              <a:t>Nagaon</a:t>
            </a:r>
            <a:r>
              <a:rPr lang="en-GB" sz="2300" dirty="0" smtClean="0"/>
              <a:t> district and</a:t>
            </a:r>
          </a:p>
          <a:p>
            <a:r>
              <a:rPr lang="en-GB" sz="2300" dirty="0" smtClean="0"/>
              <a:t>- </a:t>
            </a:r>
            <a:r>
              <a:rPr lang="en-GB" sz="2300" b="1" dirty="0" err="1" smtClean="0"/>
              <a:t>Karbi</a:t>
            </a:r>
            <a:r>
              <a:rPr lang="en-GB" sz="2300" b="1" dirty="0" smtClean="0"/>
              <a:t> </a:t>
            </a:r>
            <a:r>
              <a:rPr lang="en-GB" sz="2300" b="1" dirty="0" err="1" smtClean="0"/>
              <a:t>Anglong</a:t>
            </a:r>
            <a:r>
              <a:rPr lang="en-GB" sz="2300" b="1" dirty="0" smtClean="0"/>
              <a:t> district in Assam together </a:t>
            </a:r>
            <a:r>
              <a:rPr lang="en-GB" sz="2300" dirty="0" smtClean="0"/>
              <a:t>with</a:t>
            </a:r>
          </a:p>
          <a:p>
            <a:r>
              <a:rPr lang="en-GB" sz="2300" dirty="0" smtClean="0"/>
              <a:t>- </a:t>
            </a:r>
            <a:r>
              <a:rPr lang="en-GB" sz="2300" b="1" dirty="0" smtClean="0"/>
              <a:t>Part of </a:t>
            </a:r>
            <a:r>
              <a:rPr lang="en-GB" sz="2300" b="1" dirty="0" err="1" smtClean="0"/>
              <a:t>Dimapur</a:t>
            </a:r>
            <a:r>
              <a:rPr lang="en-GB" sz="2300" b="1" dirty="0" smtClean="0"/>
              <a:t> district in Nagaland</a:t>
            </a:r>
            <a:endParaRPr lang="en-GB" sz="2300" b="1" dirty="0"/>
          </a:p>
        </p:txBody>
      </p:sp>
      <p:sp>
        <p:nvSpPr>
          <p:cNvPr id="23" name="Rectangle 22"/>
          <p:cNvSpPr/>
          <p:nvPr/>
        </p:nvSpPr>
        <p:spPr>
          <a:xfrm>
            <a:off x="0" y="5361073"/>
            <a:ext cx="5429256" cy="800219"/>
          </a:xfrm>
          <a:prstGeom prst="rect">
            <a:avLst/>
          </a:prstGeom>
        </p:spPr>
        <p:txBody>
          <a:bodyPr wrap="square">
            <a:spAutoFit/>
          </a:bodyPr>
          <a:lstStyle/>
          <a:p>
            <a:r>
              <a:rPr lang="en-GB" sz="2300" b="1" dirty="0" smtClean="0"/>
              <a:t>The </a:t>
            </a:r>
            <a:r>
              <a:rPr lang="en-GB" sz="2300" b="1" dirty="0" err="1" smtClean="0"/>
              <a:t>Dima</a:t>
            </a:r>
            <a:r>
              <a:rPr lang="en-GB" sz="2300" b="1" dirty="0" smtClean="0"/>
              <a:t> </a:t>
            </a:r>
            <a:r>
              <a:rPr lang="en-GB" sz="2300" b="1" dirty="0" err="1" smtClean="0"/>
              <a:t>Hasao</a:t>
            </a:r>
            <a:r>
              <a:rPr lang="en-GB" sz="2300" b="1" dirty="0" smtClean="0"/>
              <a:t> Autonomous Council (DHAC)</a:t>
            </a:r>
            <a:endParaRPr lang="en-GB" sz="2300" dirty="0"/>
          </a:p>
        </p:txBody>
      </p:sp>
      <p:sp>
        <p:nvSpPr>
          <p:cNvPr id="12" name="Right Brace 11"/>
          <p:cNvSpPr/>
          <p:nvPr/>
        </p:nvSpPr>
        <p:spPr>
          <a:xfrm>
            <a:off x="3929058" y="3500438"/>
            <a:ext cx="285752" cy="1428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TextBox 12"/>
          <p:cNvSpPr txBox="1"/>
          <p:nvPr/>
        </p:nvSpPr>
        <p:spPr>
          <a:xfrm>
            <a:off x="4214810" y="4059800"/>
            <a:ext cx="1071570" cy="369332"/>
          </a:xfrm>
          <a:prstGeom prst="rect">
            <a:avLst/>
          </a:prstGeom>
          <a:solidFill>
            <a:schemeClr val="tx1"/>
          </a:solidFill>
        </p:spPr>
        <p:txBody>
          <a:bodyPr wrap="square" rtlCol="0">
            <a:spAutoFit/>
          </a:bodyPr>
          <a:lstStyle/>
          <a:p>
            <a:r>
              <a:rPr lang="en-GB" dirty="0" smtClean="0">
                <a:solidFill>
                  <a:schemeClr val="bg1"/>
                </a:solidFill>
              </a:rPr>
              <a:t>Conflict</a:t>
            </a:r>
            <a:endParaRPr lang="en-GB" dirty="0">
              <a:solidFill>
                <a:schemeClr val="bg1"/>
              </a:solidFill>
            </a:endParaRPr>
          </a:p>
        </p:txBody>
      </p:sp>
      <p:sp>
        <p:nvSpPr>
          <p:cNvPr id="14" name="Rectangle 13"/>
          <p:cNvSpPr/>
          <p:nvPr/>
        </p:nvSpPr>
        <p:spPr>
          <a:xfrm>
            <a:off x="-32" y="4929198"/>
            <a:ext cx="5429256" cy="446276"/>
          </a:xfrm>
          <a:prstGeom prst="rect">
            <a:avLst/>
          </a:prstGeom>
        </p:spPr>
        <p:txBody>
          <a:bodyPr wrap="square">
            <a:spAutoFit/>
          </a:bodyPr>
          <a:lstStyle/>
          <a:p>
            <a:r>
              <a:rPr lang="en-GB" sz="2300" dirty="0" smtClean="0"/>
              <a:t>Govt. Response?</a:t>
            </a:r>
            <a:endParaRPr lang="en-GB" sz="2300" dirty="0"/>
          </a:p>
        </p:txBody>
      </p:sp>
      <p:sp>
        <p:nvSpPr>
          <p:cNvPr id="16"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par>
                                <p:cTn id="13" presetID="3" presetClass="entr" presetSubtype="10" fill="hold" nodeType="withEffect">
                                  <p:stCondLst>
                                    <p:cond delay="0"/>
                                  </p:stCondLst>
                                  <p:childTnLst>
                                    <p:set>
                                      <p:cBhvr>
                                        <p:cTn id="14" dur="1" fill="hold">
                                          <p:stCondLst>
                                            <p:cond delay="0"/>
                                          </p:stCondLst>
                                        </p:cTn>
                                        <p:tgtEl>
                                          <p:spTgt spid="6147"/>
                                        </p:tgtEl>
                                        <p:attrNameLst>
                                          <p:attrName>style.visibility</p:attrName>
                                        </p:attrNameLst>
                                      </p:cBhvr>
                                      <p:to>
                                        <p:strVal val="visible"/>
                                      </p:to>
                                    </p:set>
                                    <p:animEffect transition="in" filter="blinds(horizontal)">
                                      <p:cBhvr>
                                        <p:cTn id="15" dur="500"/>
                                        <p:tgtEl>
                                          <p:spTgt spid="614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horizontal)">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linds(horizontal)">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linds(horizontal)">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linds(horizontal)">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blinds(horizontal)">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1"/>
      <p:bldP spid="18" grpId="0"/>
      <p:bldP spid="19" grpId="0"/>
      <p:bldP spid="23" grpId="0"/>
      <p:bldP spid="12" grpId="0" animBg="1"/>
      <p:bldP spid="13" grpId="0" animBg="1"/>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6" y="-285776"/>
            <a:ext cx="2757478" cy="1232680"/>
          </a:xfrm>
        </p:spPr>
        <p:txBody>
          <a:bodyPr/>
          <a:lstStyle/>
          <a:p>
            <a:r>
              <a:rPr lang="en-GB" dirty="0" smtClean="0"/>
              <a:t>Assam</a:t>
            </a:r>
            <a:endParaRPr lang="en-GB" dirty="0"/>
          </a:p>
        </p:txBody>
      </p:sp>
      <p:sp>
        <p:nvSpPr>
          <p:cNvPr id="10" name="Rectangle 9"/>
          <p:cNvSpPr/>
          <p:nvPr/>
        </p:nvSpPr>
        <p:spPr>
          <a:xfrm>
            <a:off x="0" y="642918"/>
            <a:ext cx="4442242" cy="446276"/>
          </a:xfrm>
          <a:prstGeom prst="rect">
            <a:avLst/>
          </a:prstGeom>
        </p:spPr>
        <p:txBody>
          <a:bodyPr wrap="none">
            <a:spAutoFit/>
          </a:bodyPr>
          <a:lstStyle/>
          <a:p>
            <a:r>
              <a:rPr lang="en-GB" sz="2300" b="1" dirty="0" smtClean="0"/>
              <a:t>Statehood demands in Assam</a:t>
            </a:r>
            <a:endParaRPr lang="en-GB" sz="2300" dirty="0"/>
          </a:p>
        </p:txBody>
      </p:sp>
      <p:sp>
        <p:nvSpPr>
          <p:cNvPr id="11" name="TextBox 10"/>
          <p:cNvSpPr txBox="1"/>
          <p:nvPr/>
        </p:nvSpPr>
        <p:spPr>
          <a:xfrm>
            <a:off x="0" y="1071546"/>
            <a:ext cx="1914307" cy="446276"/>
          </a:xfrm>
          <a:prstGeom prst="rect">
            <a:avLst/>
          </a:prstGeom>
          <a:noFill/>
        </p:spPr>
        <p:txBody>
          <a:bodyPr wrap="none" rtlCol="0">
            <a:spAutoFit/>
          </a:bodyPr>
          <a:lstStyle/>
          <a:p>
            <a:r>
              <a:rPr lang="en-GB" sz="2300" b="1" dirty="0" smtClean="0"/>
              <a:t>4. </a:t>
            </a:r>
            <a:r>
              <a:rPr lang="en-GB" sz="2300" b="1" dirty="0" err="1" smtClean="0"/>
              <a:t>Kamtapur</a:t>
            </a:r>
            <a:endParaRPr lang="en-GB" sz="2300" b="1" dirty="0"/>
          </a:p>
        </p:txBody>
      </p:sp>
      <p:sp>
        <p:nvSpPr>
          <p:cNvPr id="24" name="Rectangle 23"/>
          <p:cNvSpPr/>
          <p:nvPr/>
        </p:nvSpPr>
        <p:spPr>
          <a:xfrm>
            <a:off x="-32" y="1500174"/>
            <a:ext cx="5357850" cy="1154162"/>
          </a:xfrm>
          <a:prstGeom prst="rect">
            <a:avLst/>
          </a:prstGeom>
        </p:spPr>
        <p:txBody>
          <a:bodyPr wrap="square">
            <a:spAutoFit/>
          </a:bodyPr>
          <a:lstStyle/>
          <a:p>
            <a:r>
              <a:rPr lang="en-GB" sz="2300" dirty="0" smtClean="0"/>
              <a:t>Demand of state in North West Bengal and Assam by the Koch-</a:t>
            </a:r>
            <a:r>
              <a:rPr lang="en-GB" sz="2300" dirty="0" err="1" smtClean="0"/>
              <a:t>Rajbanshis</a:t>
            </a:r>
            <a:r>
              <a:rPr lang="en-GB" sz="2300" dirty="0" smtClean="0"/>
              <a:t> (</a:t>
            </a:r>
            <a:r>
              <a:rPr lang="en-GB" sz="2300" dirty="0" err="1" smtClean="0"/>
              <a:t>Rajbongshis</a:t>
            </a:r>
            <a:r>
              <a:rPr lang="en-GB" sz="2300" dirty="0" smtClean="0"/>
              <a:t>) people</a:t>
            </a:r>
            <a:endParaRPr lang="en-GB" sz="2300" dirty="0"/>
          </a:p>
        </p:txBody>
      </p:sp>
      <p:sp>
        <p:nvSpPr>
          <p:cNvPr id="25" name="Rectangle 24"/>
          <p:cNvSpPr/>
          <p:nvPr/>
        </p:nvSpPr>
        <p:spPr>
          <a:xfrm>
            <a:off x="5211265" y="1500174"/>
            <a:ext cx="4289957" cy="800219"/>
          </a:xfrm>
          <a:prstGeom prst="rect">
            <a:avLst/>
          </a:prstGeom>
        </p:spPr>
        <p:txBody>
          <a:bodyPr wrap="none">
            <a:spAutoFit/>
          </a:bodyPr>
          <a:lstStyle/>
          <a:p>
            <a:r>
              <a:rPr lang="en-GB" sz="2300" dirty="0" smtClean="0"/>
              <a:t>some districts of </a:t>
            </a:r>
            <a:r>
              <a:rPr lang="en-GB" sz="2300" u="sng" dirty="0" smtClean="0"/>
              <a:t>West Bengal</a:t>
            </a:r>
          </a:p>
          <a:p>
            <a:r>
              <a:rPr lang="en-GB" sz="2300" u="sng" dirty="0" smtClean="0"/>
              <a:t>+districts of Assam.</a:t>
            </a:r>
            <a:endParaRPr lang="en-GB" sz="2300" u="sng" dirty="0"/>
          </a:p>
        </p:txBody>
      </p:sp>
      <p:sp>
        <p:nvSpPr>
          <p:cNvPr id="26" name="Rectangle 25"/>
          <p:cNvSpPr/>
          <p:nvPr/>
        </p:nvSpPr>
        <p:spPr>
          <a:xfrm>
            <a:off x="71438" y="2714620"/>
            <a:ext cx="8858280" cy="800219"/>
          </a:xfrm>
          <a:prstGeom prst="rect">
            <a:avLst/>
          </a:prstGeom>
        </p:spPr>
        <p:txBody>
          <a:bodyPr wrap="square">
            <a:spAutoFit/>
          </a:bodyPr>
          <a:lstStyle/>
          <a:p>
            <a:r>
              <a:rPr lang="en-GB" sz="2300" dirty="0" smtClean="0"/>
              <a:t>areas demanded under </a:t>
            </a:r>
            <a:r>
              <a:rPr lang="en-GB" sz="2300" dirty="0" err="1" smtClean="0"/>
              <a:t>Kamatapur</a:t>
            </a:r>
            <a:r>
              <a:rPr lang="en-GB" sz="2300" dirty="0" smtClean="0"/>
              <a:t> also overlap the areas which were demanded under the statehood of </a:t>
            </a:r>
            <a:r>
              <a:rPr lang="en-GB" sz="2300" dirty="0" err="1" smtClean="0"/>
              <a:t>Gorakhland</a:t>
            </a:r>
            <a:endParaRPr lang="en-GB" sz="2300" dirty="0"/>
          </a:p>
        </p:txBody>
      </p:sp>
      <p:pic>
        <p:nvPicPr>
          <p:cNvPr id="6148" name="Picture 4"/>
          <p:cNvPicPr>
            <a:picLocks noChangeAspect="1" noChangeArrowheads="1"/>
          </p:cNvPicPr>
          <p:nvPr/>
        </p:nvPicPr>
        <p:blipFill>
          <a:blip r:embed="rId3"/>
          <a:srcRect/>
          <a:stretch>
            <a:fillRect/>
          </a:stretch>
        </p:blipFill>
        <p:spPr bwMode="auto">
          <a:xfrm>
            <a:off x="-32" y="3443312"/>
            <a:ext cx="6819900" cy="3486150"/>
          </a:xfrm>
          <a:prstGeom prst="rect">
            <a:avLst/>
          </a:prstGeom>
          <a:noFill/>
          <a:ln w="9525">
            <a:noFill/>
            <a:miter lim="800000"/>
            <a:headEnd/>
            <a:tailEnd/>
          </a:ln>
          <a:effectLst/>
        </p:spPr>
      </p:pic>
      <p:sp>
        <p:nvSpPr>
          <p:cNvPr id="27" name="Rectangle 26"/>
          <p:cNvSpPr/>
          <p:nvPr/>
        </p:nvSpPr>
        <p:spPr>
          <a:xfrm>
            <a:off x="1843223" y="1125336"/>
            <a:ext cx="5371983" cy="446276"/>
          </a:xfrm>
          <a:prstGeom prst="rect">
            <a:avLst/>
          </a:prstGeom>
        </p:spPr>
        <p:txBody>
          <a:bodyPr wrap="none">
            <a:spAutoFit/>
          </a:bodyPr>
          <a:lstStyle/>
          <a:p>
            <a:r>
              <a:rPr lang="en-GB" sz="2300" b="1" dirty="0" smtClean="0"/>
              <a:t>do not have an autonomous council</a:t>
            </a:r>
            <a:endParaRPr lang="en-GB" sz="2300" b="1" dirty="0"/>
          </a:p>
        </p:txBody>
      </p:sp>
      <p:pic>
        <p:nvPicPr>
          <p:cNvPr id="6149" name="Picture 5" descr="D:\UPSC\Teaching\Internal Security\North east\kamtapur.jpg"/>
          <p:cNvPicPr>
            <a:picLocks noChangeAspect="1" noChangeArrowheads="1"/>
          </p:cNvPicPr>
          <p:nvPr/>
        </p:nvPicPr>
        <p:blipFill>
          <a:blip r:embed="rId4" cstate="print"/>
          <a:srcRect/>
          <a:stretch>
            <a:fillRect/>
          </a:stretch>
        </p:blipFill>
        <p:spPr bwMode="auto">
          <a:xfrm>
            <a:off x="928662" y="3586188"/>
            <a:ext cx="5072098" cy="3298497"/>
          </a:xfrm>
          <a:prstGeom prst="rect">
            <a:avLst/>
          </a:prstGeom>
          <a:noFill/>
        </p:spPr>
      </p:pic>
      <p:pic>
        <p:nvPicPr>
          <p:cNvPr id="6150" name="Picture 6" descr="D:\UPSC\Teaching\Internal Security\North east\Kamtapur_Liberation_Front.jpg"/>
          <p:cNvPicPr>
            <a:picLocks noChangeAspect="1" noChangeArrowheads="1"/>
          </p:cNvPicPr>
          <p:nvPr/>
        </p:nvPicPr>
        <p:blipFill>
          <a:blip r:embed="rId5" cstate="print"/>
          <a:srcRect/>
          <a:stretch>
            <a:fillRect/>
          </a:stretch>
        </p:blipFill>
        <p:spPr bwMode="auto">
          <a:xfrm>
            <a:off x="4538938" y="3411599"/>
            <a:ext cx="66124" cy="34802"/>
          </a:xfrm>
          <a:prstGeom prst="rect">
            <a:avLst/>
          </a:prstGeom>
          <a:noFill/>
        </p:spPr>
      </p:pic>
      <p:pic>
        <p:nvPicPr>
          <p:cNvPr id="6151" name="Picture 7" descr="D:\UPSC\Teaching\Internal Security\North east\Kamtapur_Liberation_Front.jpg"/>
          <p:cNvPicPr>
            <a:picLocks noChangeAspect="1" noChangeArrowheads="1"/>
          </p:cNvPicPr>
          <p:nvPr/>
        </p:nvPicPr>
        <p:blipFill>
          <a:blip r:embed="rId6"/>
          <a:srcRect/>
          <a:stretch>
            <a:fillRect/>
          </a:stretch>
        </p:blipFill>
        <p:spPr bwMode="auto">
          <a:xfrm>
            <a:off x="714348" y="3514750"/>
            <a:ext cx="5972191" cy="3143248"/>
          </a:xfrm>
          <a:prstGeom prst="rect">
            <a:avLst/>
          </a:prstGeom>
          <a:noFill/>
        </p:spPr>
      </p:pic>
      <p:sp>
        <p:nvSpPr>
          <p:cNvPr id="15" name="TextBox 14"/>
          <p:cNvSpPr txBox="1"/>
          <p:nvPr/>
        </p:nvSpPr>
        <p:spPr>
          <a:xfrm>
            <a:off x="6858016" y="3786190"/>
            <a:ext cx="2285984" cy="646331"/>
          </a:xfrm>
          <a:prstGeom prst="rect">
            <a:avLst/>
          </a:prstGeom>
          <a:solidFill>
            <a:schemeClr val="tx1"/>
          </a:solidFill>
        </p:spPr>
        <p:txBody>
          <a:bodyPr wrap="square" rtlCol="0">
            <a:spAutoFit/>
          </a:bodyPr>
          <a:lstStyle/>
          <a:p>
            <a:r>
              <a:rPr lang="en-GB" dirty="0" smtClean="0">
                <a:solidFill>
                  <a:schemeClr val="bg1"/>
                </a:solidFill>
              </a:rPr>
              <a:t>Conflict:</a:t>
            </a:r>
          </a:p>
          <a:p>
            <a:r>
              <a:rPr lang="en-GB" dirty="0" err="1" smtClean="0">
                <a:solidFill>
                  <a:schemeClr val="bg1"/>
                </a:solidFill>
              </a:rPr>
              <a:t>Rajbanshis-Gorkha</a:t>
            </a:r>
            <a:endParaRPr lang="en-GB" dirty="0">
              <a:solidFill>
                <a:schemeClr val="bg1"/>
              </a:solidFill>
            </a:endParaRPr>
          </a:p>
        </p:txBody>
      </p:sp>
      <p:sp>
        <p:nvSpPr>
          <p:cNvPr id="16" name="TextBox 15"/>
          <p:cNvSpPr txBox="1"/>
          <p:nvPr/>
        </p:nvSpPr>
        <p:spPr>
          <a:xfrm>
            <a:off x="6858016" y="4425743"/>
            <a:ext cx="2285984" cy="369332"/>
          </a:xfrm>
          <a:prstGeom prst="rect">
            <a:avLst/>
          </a:prstGeom>
          <a:solidFill>
            <a:schemeClr val="tx1"/>
          </a:solidFill>
        </p:spPr>
        <p:txBody>
          <a:bodyPr wrap="square" rtlCol="0">
            <a:spAutoFit/>
          </a:bodyPr>
          <a:lstStyle/>
          <a:p>
            <a:r>
              <a:rPr lang="en-GB" dirty="0" err="1" smtClean="0">
                <a:solidFill>
                  <a:schemeClr val="bg1"/>
                </a:solidFill>
              </a:rPr>
              <a:t>Rajbanshis-Bodo</a:t>
            </a:r>
            <a:endParaRPr lang="en-GB" dirty="0">
              <a:solidFill>
                <a:schemeClr val="bg1"/>
              </a:solidFill>
            </a:endParaRPr>
          </a:p>
        </p:txBody>
      </p:sp>
      <p:sp>
        <p:nvSpPr>
          <p:cNvPr id="17" name="TextBox 16"/>
          <p:cNvSpPr txBox="1"/>
          <p:nvPr/>
        </p:nvSpPr>
        <p:spPr>
          <a:xfrm>
            <a:off x="6858048" y="4917056"/>
            <a:ext cx="2285984" cy="1200329"/>
          </a:xfrm>
          <a:prstGeom prst="rect">
            <a:avLst/>
          </a:prstGeom>
          <a:solidFill>
            <a:schemeClr val="tx1"/>
          </a:solidFill>
        </p:spPr>
        <p:txBody>
          <a:bodyPr wrap="square" rtlCol="0">
            <a:spAutoFit/>
          </a:bodyPr>
          <a:lstStyle/>
          <a:p>
            <a:r>
              <a:rPr lang="en-GB" dirty="0" smtClean="0">
                <a:solidFill>
                  <a:schemeClr val="bg1"/>
                </a:solidFill>
              </a:rPr>
              <a:t>Insurgency: </a:t>
            </a:r>
            <a:r>
              <a:rPr lang="en-GB" dirty="0" err="1" smtClean="0">
                <a:solidFill>
                  <a:schemeClr val="bg1"/>
                </a:solidFill>
              </a:rPr>
              <a:t>Kamtapur</a:t>
            </a:r>
            <a:r>
              <a:rPr lang="en-GB" dirty="0" smtClean="0">
                <a:solidFill>
                  <a:schemeClr val="bg1"/>
                </a:solidFill>
              </a:rPr>
              <a:t> liberation Organisation</a:t>
            </a:r>
            <a:endParaRPr lang="en-GB" dirty="0">
              <a:solidFill>
                <a:schemeClr val="bg1"/>
              </a:solidFill>
            </a:endParaRPr>
          </a:p>
        </p:txBody>
      </p:sp>
      <p:sp>
        <p:nvSpPr>
          <p:cNvPr id="19"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6149"/>
                                        </p:tgtEl>
                                        <p:attrNameLst>
                                          <p:attrName>style.visibility</p:attrName>
                                        </p:attrNameLst>
                                      </p:cBhvr>
                                      <p:to>
                                        <p:strVal val="visible"/>
                                      </p:to>
                                    </p:set>
                                    <p:animEffect transition="in" filter="blinds(horizontal)">
                                      <p:cBhvr>
                                        <p:cTn id="10" dur="500"/>
                                        <p:tgtEl>
                                          <p:spTgt spid="614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6149"/>
                                        </p:tgtEl>
                                      </p:cBhvr>
                                    </p:animEffect>
                                    <p:set>
                                      <p:cBhvr>
                                        <p:cTn id="15" dur="1" fill="hold">
                                          <p:stCondLst>
                                            <p:cond delay="499"/>
                                          </p:stCondLst>
                                        </p:cTn>
                                        <p:tgtEl>
                                          <p:spTgt spid="6149"/>
                                        </p:tgtEl>
                                        <p:attrNameLst>
                                          <p:attrName>style.visibility</p:attrName>
                                        </p:attrNameLst>
                                      </p:cBhvr>
                                      <p:to>
                                        <p:strVal val="hidden"/>
                                      </p:to>
                                    </p:set>
                                  </p:childTnLst>
                                </p:cTn>
                              </p:par>
                              <p:par>
                                <p:cTn id="16" presetID="3" presetClass="entr" presetSubtype="1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blinds(horizontal)">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linds(horizontal)">
                                      <p:cBhvr>
                                        <p:cTn id="23" dur="500"/>
                                        <p:tgtEl>
                                          <p:spTgt spid="24"/>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horizontal)">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blinds(horizontal)">
                                      <p:cBhvr>
                                        <p:cTn id="31" dur="500"/>
                                        <p:tgtEl>
                                          <p:spTgt spid="26"/>
                                        </p:tgtEl>
                                      </p:cBhvr>
                                    </p:animEffect>
                                  </p:childTnLst>
                                </p:cTn>
                              </p:par>
                              <p:par>
                                <p:cTn id="32" presetID="3" presetClass="entr" presetSubtype="10" fill="hold" nodeType="withEffect">
                                  <p:stCondLst>
                                    <p:cond delay="0"/>
                                  </p:stCondLst>
                                  <p:childTnLst>
                                    <p:set>
                                      <p:cBhvr>
                                        <p:cTn id="33" dur="1" fill="hold">
                                          <p:stCondLst>
                                            <p:cond delay="0"/>
                                          </p:stCondLst>
                                        </p:cTn>
                                        <p:tgtEl>
                                          <p:spTgt spid="6148"/>
                                        </p:tgtEl>
                                        <p:attrNameLst>
                                          <p:attrName>style.visibility</p:attrName>
                                        </p:attrNameLst>
                                      </p:cBhvr>
                                      <p:to>
                                        <p:strVal val="visible"/>
                                      </p:to>
                                    </p:set>
                                    <p:animEffect transition="in" filter="blinds(horizontal)">
                                      <p:cBhvr>
                                        <p:cTn id="34" dur="500"/>
                                        <p:tgtEl>
                                          <p:spTgt spid="6148"/>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6151"/>
                                        </p:tgtEl>
                                        <p:attrNameLst>
                                          <p:attrName>style.visibility</p:attrName>
                                        </p:attrNameLst>
                                      </p:cBhvr>
                                      <p:to>
                                        <p:strVal val="visible"/>
                                      </p:to>
                                    </p:set>
                                    <p:animEffect transition="in" filter="blinds(horizontal)">
                                      <p:cBhvr>
                                        <p:cTn id="39" dur="500"/>
                                        <p:tgtEl>
                                          <p:spTgt spid="6151"/>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blinds(horizontal)">
                                      <p:cBhvr>
                                        <p:cTn id="44" dur="500"/>
                                        <p:tgtEl>
                                          <p:spTgt spid="15"/>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linds(horizontal)">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linds(horizontal)">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p:bldP spid="24" grpId="0"/>
      <p:bldP spid="25" grpId="0"/>
      <p:bldP spid="26" grpId="0"/>
      <p:bldP spid="27" grpId="0"/>
      <p:bldP spid="15" grpId="0" animBg="1"/>
      <p:bldP spid="16"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71462"/>
            <a:ext cx="8501122" cy="857232"/>
          </a:xfrm>
        </p:spPr>
        <p:txBody>
          <a:bodyPr>
            <a:noAutofit/>
          </a:bodyPr>
          <a:lstStyle/>
          <a:p>
            <a:pPr algn="l"/>
            <a:r>
              <a:rPr lang="en-GB" sz="4400" dirty="0" smtClean="0"/>
              <a:t>Northeast</a:t>
            </a:r>
            <a:endParaRPr lang="en-GB" sz="4400" dirty="0"/>
          </a:p>
        </p:txBody>
      </p:sp>
      <p:sp>
        <p:nvSpPr>
          <p:cNvPr id="7" name="TextBox 6"/>
          <p:cNvSpPr txBox="1"/>
          <p:nvPr/>
        </p:nvSpPr>
        <p:spPr>
          <a:xfrm>
            <a:off x="71406" y="785794"/>
            <a:ext cx="4288353" cy="446276"/>
          </a:xfrm>
          <a:prstGeom prst="rect">
            <a:avLst/>
          </a:prstGeom>
          <a:noFill/>
        </p:spPr>
        <p:txBody>
          <a:bodyPr wrap="none" rtlCol="0">
            <a:spAutoFit/>
          </a:bodyPr>
          <a:lstStyle/>
          <a:p>
            <a:r>
              <a:rPr lang="en-GB" sz="2300" dirty="0" smtClean="0"/>
              <a:t>Insurgency in Different States</a:t>
            </a:r>
            <a:endParaRPr lang="en-GB" sz="2300" dirty="0"/>
          </a:p>
        </p:txBody>
      </p:sp>
      <p:sp>
        <p:nvSpPr>
          <p:cNvPr id="8" name="TextBox 7"/>
          <p:cNvSpPr txBox="1"/>
          <p:nvPr/>
        </p:nvSpPr>
        <p:spPr>
          <a:xfrm>
            <a:off x="71438" y="1339650"/>
            <a:ext cx="2428860" cy="446276"/>
          </a:xfrm>
          <a:prstGeom prst="rect">
            <a:avLst/>
          </a:prstGeom>
          <a:noFill/>
        </p:spPr>
        <p:txBody>
          <a:bodyPr wrap="square" rtlCol="0">
            <a:spAutoFit/>
          </a:bodyPr>
          <a:lstStyle/>
          <a:p>
            <a:r>
              <a:rPr lang="en-GB" sz="2300" dirty="0" smtClean="0"/>
              <a:t>1. Nagaland</a:t>
            </a:r>
            <a:endParaRPr lang="en-GB" sz="2300" dirty="0"/>
          </a:p>
        </p:txBody>
      </p:sp>
      <p:sp>
        <p:nvSpPr>
          <p:cNvPr id="9" name="TextBox 8"/>
          <p:cNvSpPr txBox="1"/>
          <p:nvPr/>
        </p:nvSpPr>
        <p:spPr>
          <a:xfrm>
            <a:off x="71406" y="2036382"/>
            <a:ext cx="5143504" cy="446276"/>
          </a:xfrm>
          <a:prstGeom prst="rect">
            <a:avLst/>
          </a:prstGeom>
          <a:noFill/>
        </p:spPr>
        <p:txBody>
          <a:bodyPr wrap="square" rtlCol="0">
            <a:spAutoFit/>
          </a:bodyPr>
          <a:lstStyle/>
          <a:p>
            <a:r>
              <a:rPr lang="en-GB" sz="2300" dirty="0" smtClean="0"/>
              <a:t>2. Assam</a:t>
            </a:r>
            <a:endParaRPr lang="en-GB" sz="2300" dirty="0"/>
          </a:p>
        </p:txBody>
      </p:sp>
      <p:sp>
        <p:nvSpPr>
          <p:cNvPr id="10" name="TextBox 9"/>
          <p:cNvSpPr txBox="1"/>
          <p:nvPr/>
        </p:nvSpPr>
        <p:spPr>
          <a:xfrm>
            <a:off x="71406" y="2768410"/>
            <a:ext cx="5143504" cy="446276"/>
          </a:xfrm>
          <a:prstGeom prst="rect">
            <a:avLst/>
          </a:prstGeom>
          <a:noFill/>
        </p:spPr>
        <p:txBody>
          <a:bodyPr wrap="square" rtlCol="0">
            <a:spAutoFit/>
          </a:bodyPr>
          <a:lstStyle/>
          <a:p>
            <a:r>
              <a:rPr lang="en-GB" sz="2300" dirty="0" smtClean="0"/>
              <a:t>3.Manipur</a:t>
            </a:r>
            <a:endParaRPr lang="en-GB" sz="2300" dirty="0"/>
          </a:p>
        </p:txBody>
      </p:sp>
      <p:sp>
        <p:nvSpPr>
          <p:cNvPr id="12" name="TextBox 11"/>
          <p:cNvSpPr txBox="1"/>
          <p:nvPr/>
        </p:nvSpPr>
        <p:spPr>
          <a:xfrm>
            <a:off x="71406" y="3786190"/>
            <a:ext cx="2214578" cy="446276"/>
          </a:xfrm>
          <a:prstGeom prst="rect">
            <a:avLst/>
          </a:prstGeom>
          <a:noFill/>
        </p:spPr>
        <p:txBody>
          <a:bodyPr wrap="square" rtlCol="0">
            <a:spAutoFit/>
          </a:bodyPr>
          <a:lstStyle/>
          <a:p>
            <a:r>
              <a:rPr lang="en-GB" sz="2300" dirty="0" smtClean="0"/>
              <a:t>4.Mizoram</a:t>
            </a:r>
            <a:endParaRPr lang="en-GB" sz="2300" dirty="0"/>
          </a:p>
        </p:txBody>
      </p:sp>
      <p:sp>
        <p:nvSpPr>
          <p:cNvPr id="13" name="TextBox 12"/>
          <p:cNvSpPr txBox="1"/>
          <p:nvPr/>
        </p:nvSpPr>
        <p:spPr>
          <a:xfrm>
            <a:off x="1928826" y="1339650"/>
            <a:ext cx="2428860" cy="446276"/>
          </a:xfrm>
          <a:prstGeom prst="rect">
            <a:avLst/>
          </a:prstGeom>
          <a:noFill/>
        </p:spPr>
        <p:txBody>
          <a:bodyPr wrap="square" rtlCol="0">
            <a:spAutoFit/>
          </a:bodyPr>
          <a:lstStyle/>
          <a:p>
            <a:r>
              <a:rPr lang="en-GB" sz="2300" dirty="0" smtClean="0">
                <a:sym typeface="Wingdings" pitchFamily="2" charset="2"/>
              </a:rPr>
              <a:t></a:t>
            </a:r>
            <a:r>
              <a:rPr lang="en-GB" sz="2300" dirty="0" smtClean="0"/>
              <a:t>Insurgency</a:t>
            </a:r>
            <a:endParaRPr lang="en-GB" sz="2300" dirty="0"/>
          </a:p>
        </p:txBody>
      </p:sp>
      <p:sp>
        <p:nvSpPr>
          <p:cNvPr id="14" name="TextBox 13"/>
          <p:cNvSpPr txBox="1"/>
          <p:nvPr/>
        </p:nvSpPr>
        <p:spPr>
          <a:xfrm>
            <a:off x="1357322" y="2054030"/>
            <a:ext cx="6429388" cy="446276"/>
          </a:xfrm>
          <a:prstGeom prst="rect">
            <a:avLst/>
          </a:prstGeom>
          <a:noFill/>
        </p:spPr>
        <p:txBody>
          <a:bodyPr wrap="square" rtlCol="0">
            <a:spAutoFit/>
          </a:bodyPr>
          <a:lstStyle/>
          <a:p>
            <a:r>
              <a:rPr lang="en-GB" sz="2300" dirty="0" smtClean="0">
                <a:sym typeface="Wingdings" pitchFamily="2" charset="2"/>
              </a:rPr>
              <a:t></a:t>
            </a:r>
            <a:r>
              <a:rPr lang="en-GB" sz="2300" dirty="0" smtClean="0"/>
              <a:t>Insurgency &amp; Autonomy Demand</a:t>
            </a:r>
            <a:endParaRPr lang="en-GB" sz="2300" dirty="0"/>
          </a:p>
        </p:txBody>
      </p:sp>
      <p:sp>
        <p:nvSpPr>
          <p:cNvPr id="15" name="TextBox 14"/>
          <p:cNvSpPr txBox="1"/>
          <p:nvPr/>
        </p:nvSpPr>
        <p:spPr>
          <a:xfrm>
            <a:off x="1643074" y="2714620"/>
            <a:ext cx="7500926" cy="800219"/>
          </a:xfrm>
          <a:prstGeom prst="rect">
            <a:avLst/>
          </a:prstGeom>
          <a:noFill/>
        </p:spPr>
        <p:txBody>
          <a:bodyPr wrap="square" rtlCol="0">
            <a:spAutoFit/>
          </a:bodyPr>
          <a:lstStyle/>
          <a:p>
            <a:r>
              <a:rPr lang="en-GB" sz="2300" dirty="0" smtClean="0">
                <a:sym typeface="Wingdings" pitchFamily="2" charset="2"/>
              </a:rPr>
              <a:t></a:t>
            </a:r>
            <a:r>
              <a:rPr lang="en-GB" sz="2300" dirty="0" smtClean="0"/>
              <a:t>Insurgency</a:t>
            </a:r>
            <a:r>
              <a:rPr lang="en-GB" sz="2300" dirty="0" smtClean="0">
                <a:sym typeface="Wingdings" pitchFamily="2" charset="2"/>
              </a:rPr>
              <a:t></a:t>
            </a:r>
            <a:r>
              <a:rPr lang="en-GB" sz="2300" dirty="0" smtClean="0"/>
              <a:t> Secessionist Demand ,Autonomy Demand</a:t>
            </a:r>
            <a:endParaRPr lang="en-GB" sz="2300" dirty="0"/>
          </a:p>
        </p:txBody>
      </p:sp>
      <p:sp>
        <p:nvSpPr>
          <p:cNvPr id="16" name="TextBox 15"/>
          <p:cNvSpPr txBox="1"/>
          <p:nvPr/>
        </p:nvSpPr>
        <p:spPr>
          <a:xfrm>
            <a:off x="1643106" y="3771789"/>
            <a:ext cx="7500926" cy="800219"/>
          </a:xfrm>
          <a:prstGeom prst="rect">
            <a:avLst/>
          </a:prstGeom>
          <a:noFill/>
        </p:spPr>
        <p:txBody>
          <a:bodyPr wrap="square" rtlCol="0">
            <a:spAutoFit/>
          </a:bodyPr>
          <a:lstStyle/>
          <a:p>
            <a:r>
              <a:rPr lang="en-GB" sz="2300" dirty="0" smtClean="0">
                <a:sym typeface="Wingdings" pitchFamily="2" charset="2"/>
              </a:rPr>
              <a:t> Insurgency  Secessionist Demand Later on Pacified</a:t>
            </a:r>
            <a:endParaRPr lang="en-GB" sz="2300" dirty="0"/>
          </a:p>
        </p:txBody>
      </p:sp>
      <p:cxnSp>
        <p:nvCxnSpPr>
          <p:cNvPr id="18" name="Straight Connector 17"/>
          <p:cNvCxnSpPr>
            <a:stCxn id="8" idx="1"/>
          </p:cNvCxnSpPr>
          <p:nvPr/>
        </p:nvCxnSpPr>
        <p:spPr>
          <a:xfrm rot="10800000" flipH="1" flipV="1">
            <a:off x="71438" y="1562788"/>
            <a:ext cx="4357686" cy="8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1"/>
          </p:cNvCxnSpPr>
          <p:nvPr/>
        </p:nvCxnSpPr>
        <p:spPr>
          <a:xfrm rot="10800000" flipH="1" flipV="1">
            <a:off x="71406" y="2259520"/>
            <a:ext cx="6500858" cy="26472"/>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iterate type="lt">
                                    <p:tmPct val="0"/>
                                  </p:iterate>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par>
                                <p:cTn id="21" presetID="3" presetClass="entr" presetSubtype="10" fill="hold" grpId="0" nodeType="withEffect">
                                  <p:stCondLst>
                                    <p:cond delay="0"/>
                                  </p:stCondLst>
                                  <p:iterate type="lt">
                                    <p:tmPct val="0"/>
                                  </p:iterate>
                                  <p:childTnLst>
                                    <p:set>
                                      <p:cBhvr>
                                        <p:cTn id="22" dur="1" fill="hold">
                                          <p:stCondLst>
                                            <p:cond delay="0"/>
                                          </p:stCondLst>
                                        </p:cTn>
                                        <p:tgtEl>
                                          <p:spTgt spid="14"/>
                                        </p:tgtEl>
                                        <p:attrNameLst>
                                          <p:attrName>style.visibility</p:attrName>
                                        </p:attrNameLst>
                                      </p:cBhvr>
                                      <p:to>
                                        <p:strVal val="visible"/>
                                      </p:to>
                                    </p:set>
                                    <p:animEffect transition="in" filter="blinds(horizontal)">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linds(horizontal)">
                                      <p:cBhvr>
                                        <p:cTn id="28" dur="500"/>
                                        <p:tgtEl>
                                          <p:spTgt spid="19"/>
                                        </p:tgtEl>
                                      </p:cBhvr>
                                    </p:animEffect>
                                  </p:childTnLst>
                                </p:cTn>
                              </p:par>
                              <p:par>
                                <p:cTn id="29" presetID="3" presetClass="entr" presetSubtype="10" fill="hold" grpId="0" nodeType="withEffect">
                                  <p:stCondLst>
                                    <p:cond delay="0"/>
                                  </p:stCondLst>
                                  <p:iterate type="lt">
                                    <p:tmPct val="0"/>
                                  </p:iterate>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par>
                                <p:cTn id="32" presetID="3" presetClass="entr" presetSubtype="10" fill="hold" grpId="0" nodeType="withEffect">
                                  <p:stCondLst>
                                    <p:cond delay="0"/>
                                  </p:stCondLst>
                                  <p:iterate type="lt">
                                    <p:tmPct val="0"/>
                                  </p:iterate>
                                  <p:childTnLst>
                                    <p:set>
                                      <p:cBhvr>
                                        <p:cTn id="33" dur="1" fill="hold">
                                          <p:stCondLst>
                                            <p:cond delay="0"/>
                                          </p:stCondLst>
                                        </p:cTn>
                                        <p:tgtEl>
                                          <p:spTgt spid="15"/>
                                        </p:tgtEl>
                                        <p:attrNameLst>
                                          <p:attrName>style.visibility</p:attrName>
                                        </p:attrNameLst>
                                      </p:cBhvr>
                                      <p:to>
                                        <p:strVal val="visible"/>
                                      </p:to>
                                    </p:set>
                                    <p:animEffect transition="in" filter="blinds(horizontal)">
                                      <p:cBhvr>
                                        <p:cTn id="34" dur="500"/>
                                        <p:tgtEl>
                                          <p:spTgt spid="15"/>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blinds(horizontal)">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5" presetClass="emph" presetSubtype="0" grpId="1" nodeType="clickEffect">
                                  <p:stCondLst>
                                    <p:cond delay="0"/>
                                  </p:stCondLst>
                                  <p:iterate type="lt">
                                    <p:tmAbs val="25"/>
                                  </p:iterate>
                                  <p:childTnLst>
                                    <p:set>
                                      <p:cBhvr override="childStyle">
                                        <p:cTn id="44" dur="indefinite"/>
                                        <p:tgtEl>
                                          <p:spTgt spid="10"/>
                                        </p:tgtEl>
                                        <p:attrNameLst>
                                          <p:attrName>style.fontWeight</p:attrName>
                                        </p:attrNameLst>
                                      </p:cBhvr>
                                      <p:to>
                                        <p:strVal val="bold"/>
                                      </p:to>
                                    </p:set>
                                  </p:childTnLst>
                                </p:cTn>
                              </p:par>
                              <p:par>
                                <p:cTn id="45" presetID="15" presetClass="emph" presetSubtype="0" grpId="1" nodeType="withEffect">
                                  <p:stCondLst>
                                    <p:cond delay="0"/>
                                  </p:stCondLst>
                                  <p:iterate type="lt">
                                    <p:tmAbs val="25"/>
                                  </p:iterate>
                                  <p:childTnLst>
                                    <p:set>
                                      <p:cBhvr override="childStyle">
                                        <p:cTn id="46" dur="indefinite"/>
                                        <p:tgtEl>
                                          <p:spTgt spid="15"/>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0" grpId="1"/>
      <p:bldP spid="12" grpId="0"/>
      <p:bldP spid="13" grpId="0"/>
      <p:bldP spid="14" grpId="0"/>
      <p:bldP spid="15" grpId="0"/>
      <p:bldP spid="15" grpId="1"/>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142900"/>
            <a:ext cx="2828916" cy="1399032"/>
          </a:xfrm>
        </p:spPr>
        <p:txBody>
          <a:bodyPr/>
          <a:lstStyle/>
          <a:p>
            <a:pPr algn="l"/>
            <a:r>
              <a:rPr lang="en-GB" dirty="0" smtClean="0"/>
              <a:t>Manipur</a:t>
            </a:r>
            <a:endParaRPr lang="en-GB" dirty="0"/>
          </a:p>
        </p:txBody>
      </p:sp>
      <p:sp>
        <p:nvSpPr>
          <p:cNvPr id="3" name="Rectangle 2"/>
          <p:cNvSpPr/>
          <p:nvPr/>
        </p:nvSpPr>
        <p:spPr>
          <a:xfrm>
            <a:off x="71406" y="985707"/>
            <a:ext cx="8929718" cy="446276"/>
          </a:xfrm>
          <a:prstGeom prst="rect">
            <a:avLst/>
          </a:prstGeom>
        </p:spPr>
        <p:txBody>
          <a:bodyPr wrap="square">
            <a:spAutoFit/>
          </a:bodyPr>
          <a:lstStyle/>
          <a:p>
            <a:r>
              <a:rPr lang="en-GB" sz="2300" dirty="0" smtClean="0"/>
              <a:t>January 21, 1972, Manipur became a full-fledged State</a:t>
            </a:r>
            <a:endParaRPr lang="en-GB" sz="2300" dirty="0"/>
          </a:p>
        </p:txBody>
      </p:sp>
      <p:sp>
        <p:nvSpPr>
          <p:cNvPr id="4" name="Rectangle 3"/>
          <p:cNvSpPr/>
          <p:nvPr/>
        </p:nvSpPr>
        <p:spPr>
          <a:xfrm>
            <a:off x="71406" y="1414335"/>
            <a:ext cx="8572560" cy="800219"/>
          </a:xfrm>
          <a:prstGeom prst="rect">
            <a:avLst/>
          </a:prstGeom>
        </p:spPr>
        <p:txBody>
          <a:bodyPr wrap="square">
            <a:spAutoFit/>
          </a:bodyPr>
          <a:lstStyle/>
          <a:p>
            <a:r>
              <a:rPr lang="en-GB" sz="2300" dirty="0" smtClean="0"/>
              <a:t>Manipur remained an independent kingdom, albeit under British protection</a:t>
            </a:r>
            <a:endParaRPr lang="en-GB" sz="2300" dirty="0"/>
          </a:p>
        </p:txBody>
      </p:sp>
      <p:sp>
        <p:nvSpPr>
          <p:cNvPr id="5" name="Rectangle 4"/>
          <p:cNvSpPr/>
          <p:nvPr/>
        </p:nvSpPr>
        <p:spPr>
          <a:xfrm>
            <a:off x="71438" y="2414467"/>
            <a:ext cx="8572528" cy="800219"/>
          </a:xfrm>
          <a:prstGeom prst="rect">
            <a:avLst/>
          </a:prstGeom>
        </p:spPr>
        <p:txBody>
          <a:bodyPr wrap="square">
            <a:spAutoFit/>
          </a:bodyPr>
          <a:lstStyle/>
          <a:p>
            <a:r>
              <a:rPr lang="en-GB" sz="2300" b="1" dirty="0" smtClean="0"/>
              <a:t>Meitei kings </a:t>
            </a:r>
            <a:r>
              <a:rPr lang="en-GB" sz="2300" dirty="0" smtClean="0"/>
              <a:t>had enjoyed considerable autonomy as long as they respect the colonial interests</a:t>
            </a:r>
            <a:endParaRPr lang="en-GB" sz="2300" dirty="0"/>
          </a:p>
        </p:txBody>
      </p:sp>
      <p:sp>
        <p:nvSpPr>
          <p:cNvPr id="6" name="Rectangle 5"/>
          <p:cNvSpPr/>
          <p:nvPr/>
        </p:nvSpPr>
        <p:spPr>
          <a:xfrm>
            <a:off x="-32" y="3414599"/>
            <a:ext cx="8501122" cy="800219"/>
          </a:xfrm>
          <a:prstGeom prst="rect">
            <a:avLst/>
          </a:prstGeom>
        </p:spPr>
        <p:txBody>
          <a:bodyPr wrap="square">
            <a:spAutoFit/>
          </a:bodyPr>
          <a:lstStyle/>
          <a:p>
            <a:r>
              <a:rPr lang="en-GB" sz="2300" b="1" dirty="0" smtClean="0"/>
              <a:t>Multi-ethnic</a:t>
            </a:r>
            <a:r>
              <a:rPr lang="en-GB" sz="2300" dirty="0" smtClean="0"/>
              <a:t> place in which different ethnic groups have lived in harmony</a:t>
            </a:r>
            <a:endParaRPr lang="en-GB" sz="2300" dirty="0"/>
          </a:p>
        </p:txBody>
      </p:sp>
      <p:sp>
        <p:nvSpPr>
          <p:cNvPr id="7" name="Rectangle 6"/>
          <p:cNvSpPr/>
          <p:nvPr/>
        </p:nvSpPr>
        <p:spPr>
          <a:xfrm>
            <a:off x="0" y="4286256"/>
            <a:ext cx="8929718" cy="800219"/>
          </a:xfrm>
          <a:prstGeom prst="rect">
            <a:avLst/>
          </a:prstGeom>
        </p:spPr>
        <p:txBody>
          <a:bodyPr wrap="square">
            <a:spAutoFit/>
          </a:bodyPr>
          <a:lstStyle/>
          <a:p>
            <a:r>
              <a:rPr lang="en-GB" sz="2300" dirty="0" smtClean="0"/>
              <a:t>Inhabited by ethnic groups broadly classified into </a:t>
            </a:r>
            <a:r>
              <a:rPr lang="en-GB" sz="2300" dirty="0" err="1" smtClean="0"/>
              <a:t>Meiteis</a:t>
            </a:r>
            <a:r>
              <a:rPr lang="en-GB" sz="2300" dirty="0" smtClean="0"/>
              <a:t>, Meitei-Muslims (65%), </a:t>
            </a:r>
            <a:r>
              <a:rPr lang="en-GB" sz="2300" dirty="0" err="1" smtClean="0"/>
              <a:t>Nagas</a:t>
            </a:r>
            <a:r>
              <a:rPr lang="en-GB" sz="2300" dirty="0" smtClean="0"/>
              <a:t>(18%), and </a:t>
            </a:r>
            <a:r>
              <a:rPr lang="en-GB" sz="2300" dirty="0" err="1" smtClean="0"/>
              <a:t>Kukis</a:t>
            </a:r>
            <a:r>
              <a:rPr lang="en-GB" sz="2300" dirty="0" smtClean="0"/>
              <a:t>(15%)</a:t>
            </a:r>
            <a:endParaRPr lang="en-GB" sz="2300" dirty="0"/>
          </a:p>
        </p:txBody>
      </p:sp>
      <p:sp>
        <p:nvSpPr>
          <p:cNvPr id="8" name="TextBox 7"/>
          <p:cNvSpPr txBox="1"/>
          <p:nvPr/>
        </p:nvSpPr>
        <p:spPr>
          <a:xfrm>
            <a:off x="142844" y="5414863"/>
            <a:ext cx="3786214" cy="800219"/>
          </a:xfrm>
          <a:prstGeom prst="rect">
            <a:avLst/>
          </a:prstGeom>
          <a:noFill/>
        </p:spPr>
        <p:txBody>
          <a:bodyPr wrap="square" rtlCol="0">
            <a:spAutoFit/>
          </a:bodyPr>
          <a:lstStyle/>
          <a:p>
            <a:r>
              <a:rPr lang="en-GB" sz="2300" b="1" dirty="0" smtClean="0"/>
              <a:t>Hill areas- </a:t>
            </a:r>
            <a:r>
              <a:rPr lang="en-GB" sz="2300" b="1" dirty="0" err="1" smtClean="0"/>
              <a:t>Nagas</a:t>
            </a:r>
            <a:r>
              <a:rPr lang="en-GB" sz="2300" b="1" dirty="0" smtClean="0"/>
              <a:t> and </a:t>
            </a:r>
            <a:r>
              <a:rPr lang="en-GB" sz="2300" b="1" dirty="0" err="1" smtClean="0"/>
              <a:t>Kukis</a:t>
            </a:r>
            <a:endParaRPr lang="en-GB" sz="2300" b="1" dirty="0"/>
          </a:p>
        </p:txBody>
      </p:sp>
      <p:pic>
        <p:nvPicPr>
          <p:cNvPr id="17410" name="Picture 2" descr="D:\UPSC\Teaching\Internal Security\North east\Manipur.jpg"/>
          <p:cNvPicPr>
            <a:picLocks noChangeAspect="1" noChangeArrowheads="1"/>
          </p:cNvPicPr>
          <p:nvPr/>
        </p:nvPicPr>
        <p:blipFill>
          <a:blip r:embed="rId2"/>
          <a:srcRect/>
          <a:stretch>
            <a:fillRect/>
          </a:stretch>
        </p:blipFill>
        <p:spPr bwMode="auto">
          <a:xfrm>
            <a:off x="4381500" y="1800249"/>
            <a:ext cx="4762500" cy="5057775"/>
          </a:xfrm>
          <a:prstGeom prst="rect">
            <a:avLst/>
          </a:prstGeom>
          <a:noFill/>
        </p:spPr>
      </p:pic>
      <p:sp>
        <p:nvSpPr>
          <p:cNvPr id="24" name="TextBox 23"/>
          <p:cNvSpPr txBox="1"/>
          <p:nvPr/>
        </p:nvSpPr>
        <p:spPr>
          <a:xfrm>
            <a:off x="4429124" y="5554492"/>
            <a:ext cx="3786214" cy="446276"/>
          </a:xfrm>
          <a:prstGeom prst="rect">
            <a:avLst/>
          </a:prstGeom>
          <a:noFill/>
        </p:spPr>
        <p:txBody>
          <a:bodyPr wrap="square" rtlCol="0">
            <a:spAutoFit/>
          </a:bodyPr>
          <a:lstStyle/>
          <a:p>
            <a:r>
              <a:rPr lang="en-GB" sz="2300" b="1" dirty="0" smtClean="0"/>
              <a:t>Plain areas- </a:t>
            </a:r>
            <a:r>
              <a:rPr lang="en-GB" sz="2300" b="1" dirty="0" err="1" smtClean="0"/>
              <a:t>Meitis</a:t>
            </a:r>
            <a:endParaRPr lang="en-GB" sz="2300" b="1" dirty="0"/>
          </a:p>
        </p:txBody>
      </p:sp>
      <p:sp>
        <p:nvSpPr>
          <p:cNvPr id="12"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17410"/>
                                        </p:tgtEl>
                                        <p:attrNameLst>
                                          <p:attrName>style.visibility</p:attrName>
                                        </p:attrNameLst>
                                      </p:cBhvr>
                                      <p:to>
                                        <p:strVal val="visible"/>
                                      </p:to>
                                    </p:set>
                                    <p:animEffect transition="in" filter="blinds(horizontal)">
                                      <p:cBhvr>
                                        <p:cTn id="10" dur="500"/>
                                        <p:tgtEl>
                                          <p:spTgt spid="174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17410"/>
                                        </p:tgtEl>
                                      </p:cBhvr>
                                    </p:animEffect>
                                    <p:set>
                                      <p:cBhvr>
                                        <p:cTn id="15" dur="1" fill="hold">
                                          <p:stCondLst>
                                            <p:cond delay="499"/>
                                          </p:stCondLst>
                                        </p:cTn>
                                        <p:tgtEl>
                                          <p:spTgt spid="1741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linds(horizontal)">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linds(horizontal)">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blinds(horizontal)">
                                      <p:cBhvr>
                                        <p:cTn id="40" dur="500"/>
                                        <p:tgtEl>
                                          <p:spTgt spid="8"/>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blinds(horizontal)">
                                      <p:cBhvr>
                                        <p:cTn id="4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142900"/>
            <a:ext cx="2828916" cy="1399032"/>
          </a:xfrm>
        </p:spPr>
        <p:txBody>
          <a:bodyPr/>
          <a:lstStyle/>
          <a:p>
            <a:pPr algn="l"/>
            <a:r>
              <a:rPr lang="en-GB" dirty="0" smtClean="0"/>
              <a:t>Manipur</a:t>
            </a:r>
            <a:endParaRPr lang="en-GB" dirty="0"/>
          </a:p>
        </p:txBody>
      </p:sp>
      <p:sp>
        <p:nvSpPr>
          <p:cNvPr id="8" name="TextBox 7"/>
          <p:cNvSpPr txBox="1"/>
          <p:nvPr/>
        </p:nvSpPr>
        <p:spPr>
          <a:xfrm>
            <a:off x="-32" y="1000108"/>
            <a:ext cx="5357850" cy="446276"/>
          </a:xfrm>
          <a:prstGeom prst="rect">
            <a:avLst/>
          </a:prstGeom>
          <a:noFill/>
        </p:spPr>
        <p:txBody>
          <a:bodyPr wrap="square" rtlCol="0">
            <a:spAutoFit/>
          </a:bodyPr>
          <a:lstStyle/>
          <a:p>
            <a:r>
              <a:rPr lang="en-GB" sz="2300" b="1" dirty="0" smtClean="0"/>
              <a:t>Hill areas- </a:t>
            </a:r>
            <a:r>
              <a:rPr lang="en-GB" sz="2300" b="1" dirty="0" err="1" smtClean="0"/>
              <a:t>Nagas</a:t>
            </a:r>
            <a:r>
              <a:rPr lang="en-GB" sz="2300" b="1" dirty="0" smtClean="0"/>
              <a:t> and </a:t>
            </a:r>
            <a:r>
              <a:rPr lang="en-GB" sz="2300" b="1" dirty="0" err="1" smtClean="0"/>
              <a:t>Kukis</a:t>
            </a:r>
            <a:endParaRPr lang="en-GB" sz="2300" b="1" dirty="0"/>
          </a:p>
        </p:txBody>
      </p:sp>
      <p:sp>
        <p:nvSpPr>
          <p:cNvPr id="9" name="Rectangle 8"/>
          <p:cNvSpPr/>
          <p:nvPr/>
        </p:nvSpPr>
        <p:spPr>
          <a:xfrm>
            <a:off x="0" y="1571612"/>
            <a:ext cx="8286776" cy="800219"/>
          </a:xfrm>
          <a:prstGeom prst="rect">
            <a:avLst/>
          </a:prstGeom>
        </p:spPr>
        <p:txBody>
          <a:bodyPr wrap="square">
            <a:spAutoFit/>
          </a:bodyPr>
          <a:lstStyle/>
          <a:p>
            <a:r>
              <a:rPr lang="en-GB" sz="2300" dirty="0" smtClean="0"/>
              <a:t>officially recognized into 29 scheduled tribes owing to their social and economic backwardness</a:t>
            </a:r>
            <a:endParaRPr lang="en-GB" sz="2300" dirty="0"/>
          </a:p>
        </p:txBody>
      </p:sp>
      <p:sp>
        <p:nvSpPr>
          <p:cNvPr id="10" name="Rectangle 9"/>
          <p:cNvSpPr/>
          <p:nvPr/>
        </p:nvSpPr>
        <p:spPr>
          <a:xfrm>
            <a:off x="0" y="2357430"/>
            <a:ext cx="9144000" cy="800219"/>
          </a:xfrm>
          <a:prstGeom prst="rect">
            <a:avLst/>
          </a:prstGeom>
        </p:spPr>
        <p:txBody>
          <a:bodyPr wrap="square">
            <a:spAutoFit/>
          </a:bodyPr>
          <a:lstStyle/>
          <a:p>
            <a:r>
              <a:rPr lang="en-GB" sz="2300" dirty="0" smtClean="0"/>
              <a:t>enjoy the benefits of reservations in jobs, education, and welfare programs</a:t>
            </a:r>
            <a:endParaRPr lang="en-GB" sz="2300" dirty="0"/>
          </a:p>
        </p:txBody>
      </p:sp>
      <p:sp>
        <p:nvSpPr>
          <p:cNvPr id="11" name="Rectangle 10"/>
          <p:cNvSpPr/>
          <p:nvPr/>
        </p:nvSpPr>
        <p:spPr>
          <a:xfrm>
            <a:off x="0" y="3000372"/>
            <a:ext cx="9144000" cy="446276"/>
          </a:xfrm>
          <a:prstGeom prst="rect">
            <a:avLst/>
          </a:prstGeom>
        </p:spPr>
        <p:txBody>
          <a:bodyPr wrap="square">
            <a:spAutoFit/>
          </a:bodyPr>
          <a:lstStyle/>
          <a:p>
            <a:r>
              <a:rPr lang="en-GB" sz="2300" b="1" dirty="0" smtClean="0"/>
              <a:t>Plains -</a:t>
            </a:r>
            <a:r>
              <a:rPr lang="en-GB" sz="2300" b="1" dirty="0" err="1" smtClean="0"/>
              <a:t>Meiteis</a:t>
            </a:r>
            <a:r>
              <a:rPr lang="en-GB" sz="2300" b="1" dirty="0" smtClean="0"/>
              <a:t> and Meitei-Muslims </a:t>
            </a:r>
          </a:p>
        </p:txBody>
      </p:sp>
      <p:sp>
        <p:nvSpPr>
          <p:cNvPr id="12" name="Rectangle 11"/>
          <p:cNvSpPr/>
          <p:nvPr/>
        </p:nvSpPr>
        <p:spPr>
          <a:xfrm>
            <a:off x="-32" y="5429264"/>
            <a:ext cx="8429684" cy="446276"/>
          </a:xfrm>
          <a:prstGeom prst="rect">
            <a:avLst/>
          </a:prstGeom>
        </p:spPr>
        <p:txBody>
          <a:bodyPr wrap="square">
            <a:spAutoFit/>
          </a:bodyPr>
          <a:lstStyle/>
          <a:p>
            <a:r>
              <a:rPr lang="en-GB" sz="2300" dirty="0" smtClean="0"/>
              <a:t>This led to sense of frustration among </a:t>
            </a:r>
            <a:r>
              <a:rPr lang="en-GB" sz="2300" dirty="0" err="1" smtClean="0"/>
              <a:t>Meiteis</a:t>
            </a:r>
            <a:endParaRPr lang="en-GB" sz="2300" dirty="0"/>
          </a:p>
        </p:txBody>
      </p:sp>
      <p:sp>
        <p:nvSpPr>
          <p:cNvPr id="14" name="Rectangle 13"/>
          <p:cNvSpPr/>
          <p:nvPr/>
        </p:nvSpPr>
        <p:spPr>
          <a:xfrm>
            <a:off x="0" y="3429001"/>
            <a:ext cx="9144000" cy="446276"/>
          </a:xfrm>
          <a:prstGeom prst="rect">
            <a:avLst/>
          </a:prstGeom>
        </p:spPr>
        <p:txBody>
          <a:bodyPr wrap="square">
            <a:spAutoFit/>
          </a:bodyPr>
          <a:lstStyle/>
          <a:p>
            <a:r>
              <a:rPr lang="en-GB" sz="2300" dirty="0" smtClean="0"/>
              <a:t>Considered more advanced they are </a:t>
            </a:r>
            <a:r>
              <a:rPr lang="en-GB" sz="2300" u="sng" dirty="0" smtClean="0"/>
              <a:t>not recognized </a:t>
            </a:r>
            <a:r>
              <a:rPr lang="en-GB" sz="2300" dirty="0" smtClean="0"/>
              <a:t>as scheduled tribes</a:t>
            </a:r>
            <a:endParaRPr lang="en-GB" sz="2300" dirty="0"/>
          </a:p>
        </p:txBody>
      </p:sp>
      <p:sp>
        <p:nvSpPr>
          <p:cNvPr id="19" name="Rectangle 18"/>
          <p:cNvSpPr/>
          <p:nvPr/>
        </p:nvSpPr>
        <p:spPr>
          <a:xfrm>
            <a:off x="0" y="4071942"/>
            <a:ext cx="9358346" cy="800219"/>
          </a:xfrm>
          <a:prstGeom prst="rect">
            <a:avLst/>
          </a:prstGeom>
        </p:spPr>
        <p:txBody>
          <a:bodyPr wrap="square">
            <a:spAutoFit/>
          </a:bodyPr>
          <a:lstStyle/>
          <a:p>
            <a:r>
              <a:rPr lang="en-GB" sz="2300" dirty="0" smtClean="0"/>
              <a:t>They are restricted by law to purchase and own real estate and other land in the hill areas </a:t>
            </a:r>
            <a:endParaRPr lang="en-GB" sz="2300" dirty="0"/>
          </a:p>
        </p:txBody>
      </p:sp>
      <p:sp>
        <p:nvSpPr>
          <p:cNvPr id="20" name="Rectangle 19"/>
          <p:cNvSpPr/>
          <p:nvPr/>
        </p:nvSpPr>
        <p:spPr>
          <a:xfrm>
            <a:off x="0" y="4857760"/>
            <a:ext cx="9144000" cy="446276"/>
          </a:xfrm>
          <a:prstGeom prst="rect">
            <a:avLst/>
          </a:prstGeom>
        </p:spPr>
        <p:txBody>
          <a:bodyPr wrap="square">
            <a:spAutoFit/>
          </a:bodyPr>
          <a:lstStyle/>
          <a:p>
            <a:r>
              <a:rPr lang="en-GB" sz="2300" dirty="0" err="1" smtClean="0"/>
              <a:t>Nagas</a:t>
            </a:r>
            <a:r>
              <a:rPr lang="en-GB" sz="2300" dirty="0" smtClean="0"/>
              <a:t> and </a:t>
            </a:r>
            <a:r>
              <a:rPr lang="en-GB" sz="2300" dirty="0" err="1" smtClean="0"/>
              <a:t>Kukis</a:t>
            </a:r>
            <a:r>
              <a:rPr lang="en-GB" sz="2300" dirty="0" smtClean="0"/>
              <a:t> can buy and own land anywhere in Manipur</a:t>
            </a:r>
            <a:endParaRPr lang="en-GB" sz="2300" dirty="0"/>
          </a:p>
        </p:txBody>
      </p:sp>
      <p:sp>
        <p:nvSpPr>
          <p:cNvPr id="15"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linds(horizontal)">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linds(horizontal)">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blinds(horizontal)">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blinds(horizontal)">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P spid="19" grpId="0"/>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62" y="-285776"/>
            <a:ext cx="3157502" cy="1399032"/>
          </a:xfrm>
        </p:spPr>
        <p:txBody>
          <a:bodyPr/>
          <a:lstStyle/>
          <a:p>
            <a:pPr algn="l"/>
            <a:r>
              <a:rPr lang="en-GB" dirty="0" smtClean="0"/>
              <a:t>Manipur</a:t>
            </a:r>
            <a:endParaRPr lang="en-GB" dirty="0"/>
          </a:p>
        </p:txBody>
      </p:sp>
      <p:sp>
        <p:nvSpPr>
          <p:cNvPr id="3" name="Rectangle 2"/>
          <p:cNvSpPr/>
          <p:nvPr/>
        </p:nvSpPr>
        <p:spPr>
          <a:xfrm>
            <a:off x="142844" y="714356"/>
            <a:ext cx="8358246" cy="446276"/>
          </a:xfrm>
          <a:prstGeom prst="rect">
            <a:avLst/>
          </a:prstGeom>
        </p:spPr>
        <p:txBody>
          <a:bodyPr wrap="square">
            <a:spAutoFit/>
          </a:bodyPr>
          <a:lstStyle/>
          <a:p>
            <a:r>
              <a:rPr lang="en-GB" sz="2300" dirty="0" err="1" smtClean="0"/>
              <a:t>Nagas</a:t>
            </a:r>
            <a:r>
              <a:rPr lang="en-GB" sz="2300" dirty="0" smtClean="0"/>
              <a:t> demand for </a:t>
            </a:r>
            <a:r>
              <a:rPr lang="en-GB" sz="2300" u="sng" dirty="0" err="1" smtClean="0"/>
              <a:t>Nagalim</a:t>
            </a:r>
            <a:endParaRPr lang="en-GB" sz="2300" u="sng" dirty="0"/>
          </a:p>
        </p:txBody>
      </p:sp>
      <p:sp>
        <p:nvSpPr>
          <p:cNvPr id="4" name="Rectangle 3"/>
          <p:cNvSpPr/>
          <p:nvPr/>
        </p:nvSpPr>
        <p:spPr>
          <a:xfrm>
            <a:off x="142844" y="1714488"/>
            <a:ext cx="8429684" cy="800219"/>
          </a:xfrm>
          <a:prstGeom prst="rect">
            <a:avLst/>
          </a:prstGeom>
        </p:spPr>
        <p:txBody>
          <a:bodyPr wrap="square">
            <a:spAutoFit/>
          </a:bodyPr>
          <a:lstStyle/>
          <a:p>
            <a:r>
              <a:rPr lang="en-GB" sz="2300" dirty="0" err="1" smtClean="0"/>
              <a:t>Kukis</a:t>
            </a:r>
            <a:r>
              <a:rPr lang="en-GB" sz="2300" dirty="0" smtClean="0"/>
              <a:t> and </a:t>
            </a:r>
            <a:r>
              <a:rPr lang="en-GB" sz="2300" dirty="0" err="1" smtClean="0"/>
              <a:t>Nagas</a:t>
            </a:r>
            <a:r>
              <a:rPr lang="en-GB" sz="2300" dirty="0" smtClean="0"/>
              <a:t> are calling for </a:t>
            </a:r>
            <a:r>
              <a:rPr lang="en-GB" sz="2300" b="1" dirty="0" smtClean="0"/>
              <a:t>separate administrative arrangements </a:t>
            </a:r>
            <a:r>
              <a:rPr lang="en-GB" sz="2300" dirty="0" smtClean="0"/>
              <a:t>in the hill areas</a:t>
            </a:r>
            <a:endParaRPr lang="en-GB" sz="2300" dirty="0"/>
          </a:p>
        </p:txBody>
      </p:sp>
      <p:sp>
        <p:nvSpPr>
          <p:cNvPr id="5" name="Rectangle 4"/>
          <p:cNvSpPr/>
          <p:nvPr/>
        </p:nvSpPr>
        <p:spPr>
          <a:xfrm>
            <a:off x="142844" y="2643182"/>
            <a:ext cx="8572560" cy="446276"/>
          </a:xfrm>
          <a:prstGeom prst="rect">
            <a:avLst/>
          </a:prstGeom>
        </p:spPr>
        <p:txBody>
          <a:bodyPr wrap="square">
            <a:spAutoFit/>
          </a:bodyPr>
          <a:lstStyle/>
          <a:p>
            <a:r>
              <a:rPr lang="en-GB" sz="2300" dirty="0" smtClean="0"/>
              <a:t>Meitei's, </a:t>
            </a:r>
            <a:r>
              <a:rPr lang="en-GB" sz="2300" dirty="0" smtClean="0">
                <a:sym typeface="Wingdings" pitchFamily="2" charset="2"/>
              </a:rPr>
              <a:t></a:t>
            </a:r>
            <a:r>
              <a:rPr lang="en-GB" sz="2300" dirty="0" smtClean="0"/>
              <a:t>want </a:t>
            </a:r>
            <a:r>
              <a:rPr lang="en-GB" sz="2300" u="sng" dirty="0" smtClean="0"/>
              <a:t>territorial integrity </a:t>
            </a:r>
            <a:r>
              <a:rPr lang="en-GB" sz="2300" dirty="0" smtClean="0"/>
              <a:t>of the State</a:t>
            </a:r>
            <a:endParaRPr lang="en-GB" sz="2300" dirty="0"/>
          </a:p>
        </p:txBody>
      </p:sp>
      <p:sp>
        <p:nvSpPr>
          <p:cNvPr id="6" name="Rectangle 5"/>
          <p:cNvSpPr/>
          <p:nvPr/>
        </p:nvSpPr>
        <p:spPr>
          <a:xfrm>
            <a:off x="142844" y="3286124"/>
            <a:ext cx="7929618" cy="800219"/>
          </a:xfrm>
          <a:prstGeom prst="rect">
            <a:avLst/>
          </a:prstGeom>
        </p:spPr>
        <p:txBody>
          <a:bodyPr wrap="square">
            <a:spAutoFit/>
          </a:bodyPr>
          <a:lstStyle/>
          <a:p>
            <a:r>
              <a:rPr lang="en-GB" sz="2300" dirty="0" smtClean="0"/>
              <a:t>Majority of the </a:t>
            </a:r>
            <a:r>
              <a:rPr lang="en-GB" sz="2300" dirty="0" err="1" smtClean="0"/>
              <a:t>Meiteis</a:t>
            </a:r>
            <a:r>
              <a:rPr lang="en-GB" sz="2300" dirty="0" smtClean="0"/>
              <a:t> have been converted into Hinduism</a:t>
            </a:r>
            <a:endParaRPr lang="en-GB" sz="2300" dirty="0"/>
          </a:p>
        </p:txBody>
      </p:sp>
      <p:sp>
        <p:nvSpPr>
          <p:cNvPr id="7" name="Rectangle 6"/>
          <p:cNvSpPr/>
          <p:nvPr/>
        </p:nvSpPr>
        <p:spPr>
          <a:xfrm>
            <a:off x="71406" y="3786190"/>
            <a:ext cx="7215238" cy="800219"/>
          </a:xfrm>
          <a:prstGeom prst="rect">
            <a:avLst/>
          </a:prstGeom>
        </p:spPr>
        <p:txBody>
          <a:bodyPr wrap="square">
            <a:spAutoFit/>
          </a:bodyPr>
          <a:lstStyle/>
          <a:p>
            <a:r>
              <a:rPr lang="en-GB" sz="2300" dirty="0" smtClean="0"/>
              <a:t>Majority of </a:t>
            </a:r>
            <a:r>
              <a:rPr lang="en-GB" sz="2300" dirty="0" err="1" smtClean="0"/>
              <a:t>Nagas</a:t>
            </a:r>
            <a:r>
              <a:rPr lang="en-GB" sz="2300" dirty="0" smtClean="0"/>
              <a:t> and </a:t>
            </a:r>
            <a:r>
              <a:rPr lang="en-GB" sz="2300" dirty="0" err="1" smtClean="0"/>
              <a:t>Kukis</a:t>
            </a:r>
            <a:r>
              <a:rPr lang="en-GB" sz="2300" dirty="0" smtClean="0"/>
              <a:t> have also been converted into Christianity</a:t>
            </a:r>
            <a:endParaRPr lang="en-GB" sz="2300" dirty="0"/>
          </a:p>
        </p:txBody>
      </p:sp>
      <p:sp>
        <p:nvSpPr>
          <p:cNvPr id="8" name="Rectangle 7"/>
          <p:cNvSpPr/>
          <p:nvPr/>
        </p:nvSpPr>
        <p:spPr>
          <a:xfrm>
            <a:off x="142844" y="5214950"/>
            <a:ext cx="8715436" cy="800219"/>
          </a:xfrm>
          <a:prstGeom prst="rect">
            <a:avLst/>
          </a:prstGeom>
        </p:spPr>
        <p:txBody>
          <a:bodyPr wrap="square">
            <a:spAutoFit/>
          </a:bodyPr>
          <a:lstStyle/>
          <a:p>
            <a:r>
              <a:rPr lang="en-GB" sz="2300" b="1" dirty="0" smtClean="0"/>
              <a:t>Land and struggle for Identity </a:t>
            </a:r>
            <a:r>
              <a:rPr lang="en-GB" sz="2300" dirty="0" smtClean="0"/>
              <a:t>are two major bones of contention between </a:t>
            </a:r>
            <a:r>
              <a:rPr lang="en-GB" sz="2300" dirty="0" err="1" smtClean="0"/>
              <a:t>Kukis</a:t>
            </a:r>
            <a:r>
              <a:rPr lang="en-GB" sz="2300" dirty="0" smtClean="0"/>
              <a:t> and </a:t>
            </a:r>
            <a:r>
              <a:rPr lang="en-GB" sz="2300" dirty="0" err="1" smtClean="0"/>
              <a:t>Nagas</a:t>
            </a:r>
            <a:endParaRPr lang="en-GB" sz="2300" dirty="0"/>
          </a:p>
        </p:txBody>
      </p:sp>
      <p:sp>
        <p:nvSpPr>
          <p:cNvPr id="9" name="Right Brace 8"/>
          <p:cNvSpPr/>
          <p:nvPr/>
        </p:nvSpPr>
        <p:spPr>
          <a:xfrm>
            <a:off x="7000892" y="3357562"/>
            <a:ext cx="500066" cy="1428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300"/>
          </a:p>
        </p:txBody>
      </p:sp>
      <p:sp>
        <p:nvSpPr>
          <p:cNvPr id="10" name="TextBox 9"/>
          <p:cNvSpPr txBox="1"/>
          <p:nvPr/>
        </p:nvSpPr>
        <p:spPr>
          <a:xfrm>
            <a:off x="7572396" y="3714752"/>
            <a:ext cx="1571604" cy="461665"/>
          </a:xfrm>
          <a:prstGeom prst="rect">
            <a:avLst/>
          </a:prstGeom>
          <a:solidFill>
            <a:schemeClr val="tx1"/>
          </a:solidFill>
        </p:spPr>
        <p:txBody>
          <a:bodyPr wrap="square" rtlCol="0">
            <a:spAutoFit/>
          </a:bodyPr>
          <a:lstStyle/>
          <a:p>
            <a:r>
              <a:rPr lang="en-GB" sz="2400" dirty="0" smtClean="0">
                <a:solidFill>
                  <a:schemeClr val="bg1"/>
                </a:solidFill>
              </a:rPr>
              <a:t>Communal</a:t>
            </a:r>
            <a:endParaRPr lang="en-GB" sz="2400" dirty="0">
              <a:solidFill>
                <a:schemeClr val="bg1"/>
              </a:solidFill>
            </a:endParaRPr>
          </a:p>
        </p:txBody>
      </p:sp>
      <p:pic>
        <p:nvPicPr>
          <p:cNvPr id="18434" name="Picture 2" descr="D:\UPSC\Teaching\Internal Security\North east\naga vs kuko.jpg"/>
          <p:cNvPicPr>
            <a:picLocks noChangeAspect="1" noChangeArrowheads="1"/>
          </p:cNvPicPr>
          <p:nvPr/>
        </p:nvPicPr>
        <p:blipFill>
          <a:blip r:embed="rId2"/>
          <a:srcRect/>
          <a:stretch>
            <a:fillRect/>
          </a:stretch>
        </p:blipFill>
        <p:spPr bwMode="auto">
          <a:xfrm>
            <a:off x="500034" y="1857364"/>
            <a:ext cx="7823017" cy="3714776"/>
          </a:xfrm>
          <a:prstGeom prst="rect">
            <a:avLst/>
          </a:prstGeom>
          <a:noFill/>
        </p:spPr>
      </p:pic>
      <p:sp>
        <p:nvSpPr>
          <p:cNvPr id="12" name="Rectangle 11"/>
          <p:cNvSpPr/>
          <p:nvPr/>
        </p:nvSpPr>
        <p:spPr>
          <a:xfrm>
            <a:off x="130389" y="1130842"/>
            <a:ext cx="4019049" cy="446276"/>
          </a:xfrm>
          <a:prstGeom prst="rect">
            <a:avLst/>
          </a:prstGeom>
        </p:spPr>
        <p:txBody>
          <a:bodyPr wrap="none">
            <a:spAutoFit/>
          </a:bodyPr>
          <a:lstStyle/>
          <a:p>
            <a:r>
              <a:rPr lang="en-GB" sz="2300" dirty="0" err="1" smtClean="0"/>
              <a:t>Kukis</a:t>
            </a:r>
            <a:r>
              <a:rPr lang="en-GB" sz="2300" dirty="0" smtClean="0"/>
              <a:t> demand for </a:t>
            </a:r>
            <a:r>
              <a:rPr lang="en-GB" sz="2300" u="sng" dirty="0" err="1" smtClean="0"/>
              <a:t>Kukiland</a:t>
            </a:r>
            <a:r>
              <a:rPr lang="en-GB" sz="2300" dirty="0" smtClean="0"/>
              <a:t> </a:t>
            </a:r>
            <a:endParaRPr lang="en-GB" sz="2300" dirty="0"/>
          </a:p>
        </p:txBody>
      </p:sp>
      <p:sp>
        <p:nvSpPr>
          <p:cNvPr id="13" name="Right Brace 12"/>
          <p:cNvSpPr/>
          <p:nvPr/>
        </p:nvSpPr>
        <p:spPr>
          <a:xfrm>
            <a:off x="4071934" y="642918"/>
            <a:ext cx="428628" cy="107157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300" dirty="0"/>
          </a:p>
        </p:txBody>
      </p:sp>
      <p:sp>
        <p:nvSpPr>
          <p:cNvPr id="14" name="Rectangle 13"/>
          <p:cNvSpPr/>
          <p:nvPr/>
        </p:nvSpPr>
        <p:spPr>
          <a:xfrm>
            <a:off x="4572032" y="571480"/>
            <a:ext cx="4572000" cy="1154162"/>
          </a:xfrm>
          <a:prstGeom prst="rect">
            <a:avLst/>
          </a:prstGeom>
        </p:spPr>
        <p:txBody>
          <a:bodyPr>
            <a:spAutoFit/>
          </a:bodyPr>
          <a:lstStyle/>
          <a:p>
            <a:r>
              <a:rPr lang="en-GB" sz="2300" dirty="0" smtClean="0"/>
              <a:t>both have the tactical support from the adjacent states of Nagaland and Mizoram</a:t>
            </a:r>
            <a:endParaRPr lang="en-GB" sz="2300" dirty="0"/>
          </a:p>
        </p:txBody>
      </p:sp>
      <p:graphicFrame>
        <p:nvGraphicFramePr>
          <p:cNvPr id="15" name="Diagram 14"/>
          <p:cNvGraphicFramePr/>
          <p:nvPr/>
        </p:nvGraphicFramePr>
        <p:xfrm>
          <a:off x="214282" y="785794"/>
          <a:ext cx="8620164" cy="5786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par>
                                <p:cTn id="13" presetID="3" presetClass="entr" presetSubtype="10" fill="hold" nodeType="withEffect">
                                  <p:stCondLst>
                                    <p:cond delay="0"/>
                                  </p:stCondLst>
                                  <p:childTnLst>
                                    <p:set>
                                      <p:cBhvr>
                                        <p:cTn id="14" dur="1" fill="hold">
                                          <p:stCondLst>
                                            <p:cond delay="0"/>
                                          </p:stCondLst>
                                        </p:cTn>
                                        <p:tgtEl>
                                          <p:spTgt spid="18434"/>
                                        </p:tgtEl>
                                        <p:attrNameLst>
                                          <p:attrName>style.visibility</p:attrName>
                                        </p:attrNameLst>
                                      </p:cBhvr>
                                      <p:to>
                                        <p:strVal val="visible"/>
                                      </p:to>
                                    </p:set>
                                    <p:animEffect transition="in" filter="blinds(horizontal)">
                                      <p:cBhvr>
                                        <p:cTn id="15" dur="500"/>
                                        <p:tgtEl>
                                          <p:spTgt spid="1843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linds(horizontal)">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18434"/>
                                        </p:tgtEl>
                                      </p:cBhvr>
                                    </p:animEffect>
                                    <p:set>
                                      <p:cBhvr>
                                        <p:cTn id="28" dur="1" fill="hold">
                                          <p:stCondLst>
                                            <p:cond delay="499"/>
                                          </p:stCondLst>
                                        </p:cTn>
                                        <p:tgtEl>
                                          <p:spTgt spid="1843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blinds(horizontal)">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blinds(horizontal)">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blinds(horizontal)">
                                      <p:cBhvr>
                                        <p:cTn id="43" dur="500"/>
                                        <p:tgtEl>
                                          <p:spTgt spid="6"/>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blinds(horizontal)">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blinds(horizontal)">
                                      <p:cBhvr>
                                        <p:cTn id="51" dur="500"/>
                                        <p:tgtEl>
                                          <p:spTgt spid="9"/>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blinds(horizontal)">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blinds(horizontal)">
                                      <p:cBhvr>
                                        <p:cTn id="59" dur="500"/>
                                        <p:tgtEl>
                                          <p:spTgt spid="8"/>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blinds(horizontal)">
                                      <p:cBhvr>
                                        <p:cTn id="6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animBg="1"/>
      <p:bldP spid="10" grpId="0" animBg="1"/>
      <p:bldP spid="12" grpId="0"/>
      <p:bldP spid="13" grpId="0" animBg="1"/>
      <p:bldP spid="14" grpId="0"/>
      <p:bldGraphic spid="15"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890" y="-398924"/>
            <a:ext cx="3157502" cy="1399032"/>
          </a:xfrm>
        </p:spPr>
        <p:txBody>
          <a:bodyPr/>
          <a:lstStyle/>
          <a:p>
            <a:r>
              <a:rPr lang="en-GB" dirty="0" smtClean="0"/>
              <a:t>Manipur</a:t>
            </a:r>
            <a:endParaRPr lang="en-GB" dirty="0"/>
          </a:p>
        </p:txBody>
      </p:sp>
      <p:sp>
        <p:nvSpPr>
          <p:cNvPr id="9" name="Rectangle 8"/>
          <p:cNvSpPr/>
          <p:nvPr/>
        </p:nvSpPr>
        <p:spPr>
          <a:xfrm>
            <a:off x="142844" y="714356"/>
            <a:ext cx="2510624" cy="446276"/>
          </a:xfrm>
          <a:prstGeom prst="rect">
            <a:avLst/>
          </a:prstGeom>
        </p:spPr>
        <p:txBody>
          <a:bodyPr wrap="none">
            <a:spAutoFit/>
          </a:bodyPr>
          <a:lstStyle/>
          <a:p>
            <a:r>
              <a:rPr lang="en-GB" sz="2300" b="1" dirty="0" smtClean="0"/>
              <a:t>Issues of conflict</a:t>
            </a:r>
            <a:endParaRPr lang="en-GB" sz="2300" dirty="0"/>
          </a:p>
        </p:txBody>
      </p:sp>
      <p:sp>
        <p:nvSpPr>
          <p:cNvPr id="16" name="Rectangle 15"/>
          <p:cNvSpPr/>
          <p:nvPr/>
        </p:nvSpPr>
        <p:spPr>
          <a:xfrm>
            <a:off x="142844" y="1142984"/>
            <a:ext cx="1402948" cy="446276"/>
          </a:xfrm>
          <a:prstGeom prst="rect">
            <a:avLst/>
          </a:prstGeom>
        </p:spPr>
        <p:txBody>
          <a:bodyPr wrap="none">
            <a:spAutoFit/>
          </a:bodyPr>
          <a:lstStyle/>
          <a:p>
            <a:r>
              <a:rPr lang="en-GB" sz="2300" b="1" i="1" dirty="0" err="1" smtClean="0"/>
              <a:t>Nagalim</a:t>
            </a:r>
            <a:endParaRPr lang="en-GB" sz="2300" dirty="0"/>
          </a:p>
        </p:txBody>
      </p:sp>
      <p:sp>
        <p:nvSpPr>
          <p:cNvPr id="17" name="Rectangle 16"/>
          <p:cNvSpPr/>
          <p:nvPr/>
        </p:nvSpPr>
        <p:spPr>
          <a:xfrm>
            <a:off x="71406" y="1560458"/>
            <a:ext cx="8143932" cy="1154162"/>
          </a:xfrm>
          <a:prstGeom prst="rect">
            <a:avLst/>
          </a:prstGeom>
        </p:spPr>
        <p:txBody>
          <a:bodyPr wrap="square">
            <a:spAutoFit/>
          </a:bodyPr>
          <a:lstStyle/>
          <a:p>
            <a:r>
              <a:rPr lang="en-GB" sz="2300" dirty="0" smtClean="0"/>
              <a:t>Naga militant outfit wants to form greater Nagaland by merging </a:t>
            </a:r>
            <a:r>
              <a:rPr lang="en-GB" sz="2300" b="1" dirty="0" err="1" smtClean="0"/>
              <a:t>Chandel</a:t>
            </a:r>
            <a:r>
              <a:rPr lang="en-GB" sz="2300" b="1" dirty="0" smtClean="0"/>
              <a:t>, </a:t>
            </a:r>
            <a:r>
              <a:rPr lang="en-GB" sz="2300" b="1" dirty="0" err="1" smtClean="0"/>
              <a:t>Senapati</a:t>
            </a:r>
            <a:r>
              <a:rPr lang="en-GB" sz="2300" b="1" dirty="0" smtClean="0"/>
              <a:t>, </a:t>
            </a:r>
            <a:r>
              <a:rPr lang="en-GB" sz="2300" b="1" dirty="0" err="1" smtClean="0"/>
              <a:t>Tamenglong</a:t>
            </a:r>
            <a:r>
              <a:rPr lang="en-GB" sz="2300" b="1" dirty="0" smtClean="0"/>
              <a:t> and </a:t>
            </a:r>
            <a:r>
              <a:rPr lang="en-GB" sz="2300" b="1" dirty="0" err="1" smtClean="0"/>
              <a:t>Ukhrul</a:t>
            </a:r>
            <a:r>
              <a:rPr lang="en-GB" sz="2300" b="1" dirty="0" smtClean="0"/>
              <a:t> </a:t>
            </a:r>
            <a:r>
              <a:rPr lang="en-GB" sz="2300" dirty="0" smtClean="0"/>
              <a:t>with neighbouring Nagaland State</a:t>
            </a:r>
            <a:endParaRPr lang="en-GB" sz="2300" dirty="0"/>
          </a:p>
        </p:txBody>
      </p:sp>
      <p:sp>
        <p:nvSpPr>
          <p:cNvPr id="18" name="Rectangle 17"/>
          <p:cNvSpPr/>
          <p:nvPr/>
        </p:nvSpPr>
        <p:spPr>
          <a:xfrm>
            <a:off x="71406" y="2774904"/>
            <a:ext cx="9286908" cy="1154162"/>
          </a:xfrm>
          <a:prstGeom prst="rect">
            <a:avLst/>
          </a:prstGeom>
        </p:spPr>
        <p:txBody>
          <a:bodyPr wrap="square">
            <a:spAutoFit/>
          </a:bodyPr>
          <a:lstStyle/>
          <a:p>
            <a:r>
              <a:rPr lang="en-GB" sz="2300" dirty="0" smtClean="0"/>
              <a:t>To materialize the formation of </a:t>
            </a:r>
            <a:r>
              <a:rPr lang="en-GB" sz="2300" dirty="0" err="1" smtClean="0"/>
              <a:t>Nagalim</a:t>
            </a:r>
            <a:r>
              <a:rPr lang="en-GB" sz="2300" dirty="0" smtClean="0"/>
              <a:t>, the </a:t>
            </a:r>
            <a:r>
              <a:rPr lang="en-GB" sz="2300" dirty="0" err="1" smtClean="0"/>
              <a:t>Nagas</a:t>
            </a:r>
            <a:r>
              <a:rPr lang="en-GB" sz="2300" dirty="0" smtClean="0"/>
              <a:t> wanted to detach part of </a:t>
            </a:r>
            <a:r>
              <a:rPr lang="en-GB" sz="2300" u="sng" dirty="0" smtClean="0"/>
              <a:t>Manipur, Assam, and Arunachal </a:t>
            </a:r>
            <a:r>
              <a:rPr lang="en-GB" sz="2300" dirty="0" smtClean="0"/>
              <a:t>Pradesh, and integrate to the adjacent state of Nagaland</a:t>
            </a:r>
            <a:endParaRPr lang="en-GB" sz="2300" dirty="0"/>
          </a:p>
        </p:txBody>
      </p:sp>
      <p:sp>
        <p:nvSpPr>
          <p:cNvPr id="19" name="Rectangle 18"/>
          <p:cNvSpPr/>
          <p:nvPr/>
        </p:nvSpPr>
        <p:spPr>
          <a:xfrm>
            <a:off x="71470" y="4214818"/>
            <a:ext cx="9144000" cy="1154162"/>
          </a:xfrm>
          <a:prstGeom prst="rect">
            <a:avLst/>
          </a:prstGeom>
        </p:spPr>
        <p:txBody>
          <a:bodyPr wrap="square">
            <a:spAutoFit/>
          </a:bodyPr>
          <a:lstStyle/>
          <a:p>
            <a:r>
              <a:rPr lang="en-GB" sz="2300" dirty="0" err="1" smtClean="0"/>
              <a:t>Nagalim</a:t>
            </a:r>
            <a:r>
              <a:rPr lang="en-GB" sz="2300" dirty="0" smtClean="0"/>
              <a:t> and the </a:t>
            </a:r>
            <a:r>
              <a:rPr lang="en-GB" sz="2300" dirty="0" err="1" smtClean="0"/>
              <a:t>Kukiland</a:t>
            </a:r>
            <a:r>
              <a:rPr lang="en-GB" sz="2300" dirty="0" smtClean="0"/>
              <a:t> are </a:t>
            </a:r>
            <a:r>
              <a:rPr lang="en-GB" sz="2300" b="1" dirty="0" smtClean="0"/>
              <a:t>opposed to each </a:t>
            </a:r>
            <a:r>
              <a:rPr lang="en-GB" sz="2300" dirty="0" smtClean="0"/>
              <a:t>other because of their overlapping territorial claims </a:t>
            </a:r>
            <a:r>
              <a:rPr lang="en-GB" sz="2300" dirty="0" err="1" smtClean="0"/>
              <a:t>Kukiland</a:t>
            </a:r>
            <a:r>
              <a:rPr lang="en-GB" sz="2300" dirty="0" smtClean="0"/>
              <a:t> is also unacceptable to the </a:t>
            </a:r>
            <a:r>
              <a:rPr lang="en-GB" sz="2300" dirty="0" err="1" smtClean="0"/>
              <a:t>Nagas</a:t>
            </a:r>
            <a:endParaRPr lang="en-GB" sz="2300" dirty="0"/>
          </a:p>
        </p:txBody>
      </p:sp>
      <p:pic>
        <p:nvPicPr>
          <p:cNvPr id="20482" name="Picture 2" descr="D:\UPSC\Teaching\Internal Security\North east\nagaland_010702.jpg"/>
          <p:cNvPicPr>
            <a:picLocks noChangeAspect="1" noChangeArrowheads="1"/>
          </p:cNvPicPr>
          <p:nvPr/>
        </p:nvPicPr>
        <p:blipFill>
          <a:blip r:embed="rId2"/>
          <a:srcRect t="13347" b="22587"/>
          <a:stretch>
            <a:fillRect/>
          </a:stretch>
        </p:blipFill>
        <p:spPr bwMode="auto">
          <a:xfrm>
            <a:off x="4429124" y="2857496"/>
            <a:ext cx="4199109" cy="3892587"/>
          </a:xfrm>
          <a:prstGeom prst="rect">
            <a:avLst/>
          </a:prstGeom>
          <a:noFill/>
        </p:spPr>
      </p:pic>
      <p:sp>
        <p:nvSpPr>
          <p:cNvPr id="20" name="Oval 19"/>
          <p:cNvSpPr/>
          <p:nvPr/>
        </p:nvSpPr>
        <p:spPr>
          <a:xfrm>
            <a:off x="5000628" y="5643578"/>
            <a:ext cx="857256" cy="42862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p:cNvSpPr/>
          <p:nvPr/>
        </p:nvSpPr>
        <p:spPr>
          <a:xfrm>
            <a:off x="5643570" y="5929330"/>
            <a:ext cx="857256" cy="42862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p:cNvSpPr/>
          <p:nvPr/>
        </p:nvSpPr>
        <p:spPr>
          <a:xfrm>
            <a:off x="5572132" y="5286388"/>
            <a:ext cx="857256" cy="42862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p:cNvSpPr/>
          <p:nvPr/>
        </p:nvSpPr>
        <p:spPr>
          <a:xfrm>
            <a:off x="5857884" y="5572140"/>
            <a:ext cx="857256" cy="42862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4" name="Diagram 13"/>
          <p:cNvGraphicFramePr/>
          <p:nvPr/>
        </p:nvGraphicFramePr>
        <p:xfrm>
          <a:off x="500034" y="5357826"/>
          <a:ext cx="6858048" cy="1285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0"/>
          <p:cNvSpPr txBox="1"/>
          <p:nvPr/>
        </p:nvSpPr>
        <p:spPr>
          <a:xfrm>
            <a:off x="7429487" y="6411724"/>
            <a:ext cx="1714513" cy="446276"/>
          </a:xfrm>
          <a:prstGeom prst="rect">
            <a:avLst/>
          </a:prstGeom>
          <a:noFill/>
          <a:ln w="38100">
            <a:solidFill>
              <a:schemeClr val="bg1">
                <a:lumMod val="85000"/>
                <a:lumOff val="15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solidFill>
                    <a:schemeClr val="tx1">
                      <a:lumMod val="85000"/>
                    </a:schemeClr>
                  </a:solidFill>
                </a:ln>
                <a:solidFill>
                  <a:schemeClr val="bg1">
                    <a:lumMod val="50000"/>
                    <a:lumOff val="50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nodeType="withEffect">
                                  <p:stCondLst>
                                    <p:cond delay="0"/>
                                  </p:stCondLst>
                                  <p:childTnLst>
                                    <p:set>
                                      <p:cBhvr>
                                        <p:cTn id="9" dur="1" fill="hold">
                                          <p:stCondLst>
                                            <p:cond delay="0"/>
                                          </p:stCondLst>
                                        </p:cTn>
                                        <p:tgtEl>
                                          <p:spTgt spid="20482"/>
                                        </p:tgtEl>
                                        <p:attrNameLst>
                                          <p:attrName>style.visibility</p:attrName>
                                        </p:attrNameLst>
                                      </p:cBhvr>
                                      <p:to>
                                        <p:strVal val="visible"/>
                                      </p:to>
                                    </p:set>
                                    <p:animEffect transition="in" filter="blinds(horizontal)">
                                      <p:cBhvr>
                                        <p:cTn id="10" dur="500"/>
                                        <p:tgtEl>
                                          <p:spTgt spid="2048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linds(horizontal)">
                                      <p:cBhvr>
                                        <p:cTn id="15" dur="500"/>
                                        <p:tgtEl>
                                          <p:spTgt spid="2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linds(horizontal)">
                                      <p:cBhvr>
                                        <p:cTn id="18" dur="500"/>
                                        <p:tgtEl>
                                          <p:spTgt spid="2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linds(horizontal)">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1"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grpId="1" nodeType="clickEffect">
                                  <p:stCondLst>
                                    <p:cond delay="0"/>
                                  </p:stCondLst>
                                  <p:childTnLst>
                                    <p:animEffect transition="out" filter="blinds(horizontal)">
                                      <p:cBhvr>
                                        <p:cTn id="30" dur="500"/>
                                        <p:tgtEl>
                                          <p:spTgt spid="24"/>
                                        </p:tgtEl>
                                      </p:cBhvr>
                                    </p:animEffect>
                                    <p:set>
                                      <p:cBhvr>
                                        <p:cTn id="31" dur="1" fill="hold">
                                          <p:stCondLst>
                                            <p:cond delay="499"/>
                                          </p:stCondLst>
                                        </p:cTn>
                                        <p:tgtEl>
                                          <p:spTgt spid="24"/>
                                        </p:tgtEl>
                                        <p:attrNameLst>
                                          <p:attrName>style.visibility</p:attrName>
                                        </p:attrNameLst>
                                      </p:cBhvr>
                                      <p:to>
                                        <p:strVal val="hidden"/>
                                      </p:to>
                                    </p:set>
                                  </p:childTnLst>
                                </p:cTn>
                              </p:par>
                              <p:par>
                                <p:cTn id="32" presetID="3" presetClass="exit" presetSubtype="10" fill="hold" grpId="1" nodeType="withEffect">
                                  <p:stCondLst>
                                    <p:cond delay="0"/>
                                  </p:stCondLst>
                                  <p:childTnLst>
                                    <p:animEffect transition="out" filter="blinds(horizontal)">
                                      <p:cBhvr>
                                        <p:cTn id="33" dur="500"/>
                                        <p:tgtEl>
                                          <p:spTgt spid="21"/>
                                        </p:tgtEl>
                                      </p:cBhvr>
                                    </p:animEffect>
                                    <p:set>
                                      <p:cBhvr>
                                        <p:cTn id="34" dur="1" fill="hold">
                                          <p:stCondLst>
                                            <p:cond delay="499"/>
                                          </p:stCondLst>
                                        </p:cTn>
                                        <p:tgtEl>
                                          <p:spTgt spid="21"/>
                                        </p:tgtEl>
                                        <p:attrNameLst>
                                          <p:attrName>style.visibility</p:attrName>
                                        </p:attrNameLst>
                                      </p:cBhvr>
                                      <p:to>
                                        <p:strVal val="hidden"/>
                                      </p:to>
                                    </p:set>
                                  </p:childTnLst>
                                </p:cTn>
                              </p:par>
                              <p:par>
                                <p:cTn id="35" presetID="3" presetClass="exit" presetSubtype="10" fill="hold" grpId="0" nodeType="withEffect">
                                  <p:stCondLst>
                                    <p:cond delay="0"/>
                                  </p:stCondLst>
                                  <p:childTnLst>
                                    <p:animEffect transition="out" filter="blinds(horizontal)">
                                      <p:cBhvr>
                                        <p:cTn id="36" dur="500"/>
                                        <p:tgtEl>
                                          <p:spTgt spid="20"/>
                                        </p:tgtEl>
                                      </p:cBhvr>
                                    </p:animEffect>
                                    <p:set>
                                      <p:cBhvr>
                                        <p:cTn id="37" dur="1" fill="hold">
                                          <p:stCondLst>
                                            <p:cond delay="499"/>
                                          </p:stCondLst>
                                        </p:cTn>
                                        <p:tgtEl>
                                          <p:spTgt spid="20"/>
                                        </p:tgtEl>
                                        <p:attrNameLst>
                                          <p:attrName>style.visibility</p:attrName>
                                        </p:attrNameLst>
                                      </p:cBhvr>
                                      <p:to>
                                        <p:strVal val="hidden"/>
                                      </p:to>
                                    </p:set>
                                  </p:childTnLst>
                                </p:cTn>
                              </p:par>
                              <p:par>
                                <p:cTn id="38" presetID="3" presetClass="exit" presetSubtype="10" fill="hold" grpId="1" nodeType="withEffect">
                                  <p:stCondLst>
                                    <p:cond delay="0"/>
                                  </p:stCondLst>
                                  <p:childTnLst>
                                    <p:animEffect transition="out" filter="blinds(horizontal)">
                                      <p:cBhvr>
                                        <p:cTn id="39" dur="500"/>
                                        <p:tgtEl>
                                          <p:spTgt spid="23"/>
                                        </p:tgtEl>
                                      </p:cBhvr>
                                    </p:animEffect>
                                    <p:set>
                                      <p:cBhvr>
                                        <p:cTn id="40" dur="1" fill="hold">
                                          <p:stCondLst>
                                            <p:cond delay="499"/>
                                          </p:stCondLst>
                                        </p:cTn>
                                        <p:tgtEl>
                                          <p:spTgt spid="2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3" presetClass="exit" presetSubtype="10" fill="hold" nodeType="clickEffect">
                                  <p:stCondLst>
                                    <p:cond delay="0"/>
                                  </p:stCondLst>
                                  <p:childTnLst>
                                    <p:animEffect transition="out" filter="blinds(horizontal)">
                                      <p:cBhvr>
                                        <p:cTn id="44" dur="500"/>
                                        <p:tgtEl>
                                          <p:spTgt spid="20482"/>
                                        </p:tgtEl>
                                      </p:cBhvr>
                                    </p:animEffect>
                                    <p:set>
                                      <p:cBhvr>
                                        <p:cTn id="45" dur="1" fill="hold">
                                          <p:stCondLst>
                                            <p:cond delay="499"/>
                                          </p:stCondLst>
                                        </p:cTn>
                                        <p:tgtEl>
                                          <p:spTgt spid="20482"/>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blinds(horizontal)">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blinds(horizontal)">
                                      <p:cBhvr>
                                        <p:cTn id="55" dur="500"/>
                                        <p:tgtEl>
                                          <p:spTgt spid="19"/>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blinds(horizontal)">
                                      <p:cBhvr>
                                        <p:cTn id="6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animBg="1"/>
      <p:bldP spid="20" grpId="1" animBg="1"/>
      <p:bldP spid="21" grpId="0" animBg="1"/>
      <p:bldP spid="21" grpId="1" animBg="1"/>
      <p:bldP spid="23" grpId="0" animBg="1"/>
      <p:bldP spid="23" grpId="1" animBg="1"/>
      <p:bldP spid="24" grpId="0" animBg="1"/>
      <p:bldP spid="24" grpId="1" animBg="1"/>
      <p:bldGraphic spid="14" grpId="0">
        <p:bldAsOne/>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62" y="-428652"/>
            <a:ext cx="3157502" cy="1399032"/>
          </a:xfrm>
        </p:spPr>
        <p:txBody>
          <a:bodyPr/>
          <a:lstStyle/>
          <a:p>
            <a:pPr algn="l"/>
            <a:r>
              <a:rPr lang="en-GB" dirty="0" smtClean="0"/>
              <a:t>Manipur</a:t>
            </a:r>
            <a:endParaRPr lang="en-GB" dirty="0"/>
          </a:p>
        </p:txBody>
      </p:sp>
      <p:sp>
        <p:nvSpPr>
          <p:cNvPr id="9" name="Rectangle 8"/>
          <p:cNvSpPr/>
          <p:nvPr/>
        </p:nvSpPr>
        <p:spPr>
          <a:xfrm>
            <a:off x="142844" y="714356"/>
            <a:ext cx="2510624" cy="446276"/>
          </a:xfrm>
          <a:prstGeom prst="rect">
            <a:avLst/>
          </a:prstGeom>
        </p:spPr>
        <p:txBody>
          <a:bodyPr wrap="none">
            <a:spAutoFit/>
          </a:bodyPr>
          <a:lstStyle/>
          <a:p>
            <a:r>
              <a:rPr lang="en-GB" sz="2300" b="1" dirty="0" smtClean="0"/>
              <a:t>Issues of conflict</a:t>
            </a:r>
            <a:endParaRPr lang="en-GB" sz="2300" dirty="0"/>
          </a:p>
        </p:txBody>
      </p:sp>
      <p:sp>
        <p:nvSpPr>
          <p:cNvPr id="10" name="Rectangle 9"/>
          <p:cNvSpPr/>
          <p:nvPr/>
        </p:nvSpPr>
        <p:spPr>
          <a:xfrm>
            <a:off x="142844" y="1142984"/>
            <a:ext cx="8358246" cy="800219"/>
          </a:xfrm>
          <a:prstGeom prst="rect">
            <a:avLst/>
          </a:prstGeom>
        </p:spPr>
        <p:txBody>
          <a:bodyPr wrap="square">
            <a:spAutoFit/>
          </a:bodyPr>
          <a:lstStyle/>
          <a:p>
            <a:r>
              <a:rPr lang="en-GB" sz="2300" b="1" i="1" dirty="0" err="1" smtClean="0"/>
              <a:t>Meiteilon</a:t>
            </a:r>
            <a:r>
              <a:rPr lang="en-GB" sz="2300" b="1" i="1" dirty="0" smtClean="0"/>
              <a:t>– the language of Manipur or of just </a:t>
            </a:r>
            <a:r>
              <a:rPr lang="en-GB" sz="2300" b="1" i="1" dirty="0" err="1" smtClean="0"/>
              <a:t>Meiteis</a:t>
            </a:r>
            <a:endParaRPr lang="en-GB" sz="2300" b="1" i="1" dirty="0" smtClean="0"/>
          </a:p>
          <a:p>
            <a:r>
              <a:rPr lang="en-GB" sz="2300" dirty="0" smtClean="0"/>
              <a:t>introduced </a:t>
            </a:r>
            <a:r>
              <a:rPr lang="en-GB" sz="2300" dirty="0" err="1" smtClean="0"/>
              <a:t>Meiteilon</a:t>
            </a:r>
            <a:r>
              <a:rPr lang="en-GB" sz="2300" dirty="0" smtClean="0"/>
              <a:t> in school education and administration</a:t>
            </a:r>
            <a:endParaRPr lang="en-GB" sz="2300" dirty="0"/>
          </a:p>
        </p:txBody>
      </p:sp>
      <p:sp>
        <p:nvSpPr>
          <p:cNvPr id="11" name="Rectangle 10"/>
          <p:cNvSpPr/>
          <p:nvPr/>
        </p:nvSpPr>
        <p:spPr>
          <a:xfrm>
            <a:off x="142876" y="2071678"/>
            <a:ext cx="8858280" cy="1154162"/>
          </a:xfrm>
          <a:prstGeom prst="rect">
            <a:avLst/>
          </a:prstGeom>
        </p:spPr>
        <p:txBody>
          <a:bodyPr wrap="square">
            <a:spAutoFit/>
          </a:bodyPr>
          <a:lstStyle/>
          <a:p>
            <a:r>
              <a:rPr lang="en-GB" sz="2300" b="1" i="1" dirty="0" err="1" smtClean="0"/>
              <a:t>Kukiland</a:t>
            </a:r>
            <a:endParaRPr lang="en-GB" sz="2300" b="1" i="1" dirty="0" smtClean="0"/>
          </a:p>
          <a:p>
            <a:r>
              <a:rPr lang="en-GB" sz="2300" dirty="0" err="1" smtClean="0"/>
              <a:t>Kukis</a:t>
            </a:r>
            <a:r>
              <a:rPr lang="en-GB" sz="2300" dirty="0" smtClean="0"/>
              <a:t> have also been demanding the formation of a state to be known as </a:t>
            </a:r>
            <a:r>
              <a:rPr lang="en-GB" sz="2300" dirty="0" err="1" smtClean="0"/>
              <a:t>Kukiland</a:t>
            </a:r>
            <a:r>
              <a:rPr lang="en-GB" sz="2300" dirty="0" smtClean="0"/>
              <a:t> within the framework of India’s federalism</a:t>
            </a:r>
            <a:endParaRPr lang="en-GB" sz="2300" dirty="0"/>
          </a:p>
        </p:txBody>
      </p:sp>
      <p:sp>
        <p:nvSpPr>
          <p:cNvPr id="12" name="Rectangle 11"/>
          <p:cNvSpPr/>
          <p:nvPr/>
        </p:nvSpPr>
        <p:spPr>
          <a:xfrm>
            <a:off x="142844" y="3214686"/>
            <a:ext cx="8215370" cy="800219"/>
          </a:xfrm>
          <a:prstGeom prst="rect">
            <a:avLst/>
          </a:prstGeom>
        </p:spPr>
        <p:txBody>
          <a:bodyPr wrap="square">
            <a:spAutoFit/>
          </a:bodyPr>
          <a:lstStyle/>
          <a:p>
            <a:r>
              <a:rPr lang="en-GB" sz="2300" dirty="0" smtClean="0"/>
              <a:t>resorted to agitations in order to draw the attention of the central government</a:t>
            </a:r>
            <a:endParaRPr lang="en-GB" sz="2300" dirty="0"/>
          </a:p>
        </p:txBody>
      </p:sp>
      <p:sp>
        <p:nvSpPr>
          <p:cNvPr id="13" name="Rectangle 12"/>
          <p:cNvSpPr/>
          <p:nvPr/>
        </p:nvSpPr>
        <p:spPr>
          <a:xfrm>
            <a:off x="142844" y="4143380"/>
            <a:ext cx="1832553" cy="446276"/>
          </a:xfrm>
          <a:prstGeom prst="rect">
            <a:avLst/>
          </a:prstGeom>
        </p:spPr>
        <p:txBody>
          <a:bodyPr wrap="none">
            <a:spAutoFit/>
          </a:bodyPr>
          <a:lstStyle/>
          <a:p>
            <a:r>
              <a:rPr lang="en-GB" sz="2300" b="1" i="1" dirty="0" err="1" smtClean="0"/>
              <a:t>Zale’n-gam</a:t>
            </a:r>
            <a:endParaRPr lang="en-GB" sz="2300" dirty="0"/>
          </a:p>
        </p:txBody>
      </p:sp>
      <p:sp>
        <p:nvSpPr>
          <p:cNvPr id="14" name="Rectangle 13"/>
          <p:cNvSpPr/>
          <p:nvPr/>
        </p:nvSpPr>
        <p:spPr>
          <a:xfrm>
            <a:off x="142844" y="4500570"/>
            <a:ext cx="8286808" cy="800219"/>
          </a:xfrm>
          <a:prstGeom prst="rect">
            <a:avLst/>
          </a:prstGeom>
        </p:spPr>
        <p:txBody>
          <a:bodyPr wrap="square">
            <a:spAutoFit/>
          </a:bodyPr>
          <a:lstStyle/>
          <a:p>
            <a:r>
              <a:rPr lang="en-GB" sz="2300" dirty="0" err="1" smtClean="0"/>
              <a:t>Kukis</a:t>
            </a:r>
            <a:r>
              <a:rPr lang="en-GB" sz="2300" dirty="0" smtClean="0"/>
              <a:t> want to integrate the </a:t>
            </a:r>
            <a:r>
              <a:rPr lang="en-GB" sz="2300" dirty="0" err="1" smtClean="0"/>
              <a:t>Kuki</a:t>
            </a:r>
            <a:r>
              <a:rPr lang="en-GB" sz="2300" dirty="0" smtClean="0"/>
              <a:t>-concentrated areas under one homeland known as </a:t>
            </a:r>
            <a:r>
              <a:rPr lang="en-GB" sz="2300" dirty="0" err="1" smtClean="0"/>
              <a:t>Zale’n-gam</a:t>
            </a:r>
            <a:endParaRPr lang="en-GB" sz="2300" dirty="0"/>
          </a:p>
        </p:txBody>
      </p:sp>
      <p:sp>
        <p:nvSpPr>
          <p:cNvPr id="15" name="Rectangle 14"/>
          <p:cNvSpPr/>
          <p:nvPr/>
        </p:nvSpPr>
        <p:spPr>
          <a:xfrm>
            <a:off x="-71470" y="5214950"/>
            <a:ext cx="9429816" cy="1154162"/>
          </a:xfrm>
          <a:prstGeom prst="rect">
            <a:avLst/>
          </a:prstGeom>
        </p:spPr>
        <p:txBody>
          <a:bodyPr wrap="square">
            <a:spAutoFit/>
          </a:bodyPr>
          <a:lstStyle/>
          <a:p>
            <a:r>
              <a:rPr lang="en-GB" sz="2300" dirty="0" err="1" smtClean="0"/>
              <a:t>Zale’n-gam</a:t>
            </a:r>
            <a:r>
              <a:rPr lang="en-GB" sz="2300" dirty="0" smtClean="0"/>
              <a:t> comprises part of </a:t>
            </a:r>
            <a:r>
              <a:rPr lang="en-GB" sz="2300" u="sng" dirty="0" smtClean="0"/>
              <a:t>Assam, Tripura, Nagaland, and Manipur in India</a:t>
            </a:r>
            <a:r>
              <a:rPr lang="en-GB" sz="2300" dirty="0" smtClean="0"/>
              <a:t>, part of </a:t>
            </a:r>
            <a:r>
              <a:rPr lang="en-GB" sz="2300" u="sng" dirty="0" err="1" smtClean="0"/>
              <a:t>Sagaing</a:t>
            </a:r>
            <a:r>
              <a:rPr lang="en-GB" sz="2300" u="sng" dirty="0" smtClean="0"/>
              <a:t> in Myanmar</a:t>
            </a:r>
            <a:r>
              <a:rPr lang="en-GB" sz="2300" dirty="0" smtClean="0"/>
              <a:t>, and part of </a:t>
            </a:r>
            <a:r>
              <a:rPr lang="en-GB" sz="2300" u="sng" dirty="0" smtClean="0"/>
              <a:t>Chittagong Hill Tracts in Bangladesh</a:t>
            </a:r>
            <a:endParaRPr lang="en-GB" sz="2300" u="sng" dirty="0"/>
          </a:p>
        </p:txBody>
      </p:sp>
      <p:pic>
        <p:nvPicPr>
          <p:cNvPr id="19458" name="Picture 2" descr="D:\UPSC\Teaching\Internal Security\North east\Kuki_state_20120515_7.jpg"/>
          <p:cNvPicPr>
            <a:picLocks noChangeAspect="1" noChangeArrowheads="1"/>
          </p:cNvPicPr>
          <p:nvPr/>
        </p:nvPicPr>
        <p:blipFill>
          <a:blip r:embed="rId2"/>
          <a:srcRect/>
          <a:stretch>
            <a:fillRect/>
          </a:stretch>
        </p:blipFill>
        <p:spPr bwMode="auto">
          <a:xfrm>
            <a:off x="5072066" y="3549396"/>
            <a:ext cx="3595200" cy="2880000"/>
          </a:xfrm>
          <a:prstGeom prst="rect">
            <a:avLst/>
          </a:prstGeom>
          <a:noFill/>
        </p:spPr>
      </p:pic>
      <p:pic>
        <p:nvPicPr>
          <p:cNvPr id="19459" name="Picture 3" descr="D:\UPSC\Teaching\Internal Security\North east\zalengam.jpg"/>
          <p:cNvPicPr>
            <a:picLocks noChangeAspect="1" noChangeArrowheads="1"/>
          </p:cNvPicPr>
          <p:nvPr/>
        </p:nvPicPr>
        <p:blipFill>
          <a:blip r:embed="rId3"/>
          <a:srcRect/>
          <a:stretch>
            <a:fillRect/>
          </a:stretch>
        </p:blipFill>
        <p:spPr bwMode="auto">
          <a:xfrm>
            <a:off x="1726546" y="3143248"/>
            <a:ext cx="6988858" cy="1500197"/>
          </a:xfrm>
          <a:prstGeom prst="rect">
            <a:avLst/>
          </a:prstGeom>
          <a:noFill/>
        </p:spPr>
      </p:pic>
      <p:sp>
        <p:nvSpPr>
          <p:cNvPr id="17"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par>
                                <p:cTn id="18" presetID="3" presetClass="entr" presetSubtype="10" fill="hold" nodeType="withEffect">
                                  <p:stCondLst>
                                    <p:cond delay="0"/>
                                  </p:stCondLst>
                                  <p:childTnLst>
                                    <p:set>
                                      <p:cBhvr>
                                        <p:cTn id="19" dur="1" fill="hold">
                                          <p:stCondLst>
                                            <p:cond delay="0"/>
                                          </p:stCondLst>
                                        </p:cTn>
                                        <p:tgtEl>
                                          <p:spTgt spid="19458"/>
                                        </p:tgtEl>
                                        <p:attrNameLst>
                                          <p:attrName>style.visibility</p:attrName>
                                        </p:attrNameLst>
                                      </p:cBhvr>
                                      <p:to>
                                        <p:strVal val="visible"/>
                                      </p:to>
                                    </p:set>
                                    <p:animEffect transition="in" filter="blinds(horizontal)">
                                      <p:cBhvr>
                                        <p:cTn id="20" dur="500"/>
                                        <p:tgtEl>
                                          <p:spTgt spid="1945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xit" presetSubtype="10" fill="hold" nodeType="clickEffect">
                                  <p:stCondLst>
                                    <p:cond delay="0"/>
                                  </p:stCondLst>
                                  <p:childTnLst>
                                    <p:animEffect transition="out" filter="blinds(horizontal)">
                                      <p:cBhvr>
                                        <p:cTn id="24" dur="500"/>
                                        <p:tgtEl>
                                          <p:spTgt spid="19458"/>
                                        </p:tgtEl>
                                      </p:cBhvr>
                                    </p:animEffect>
                                    <p:set>
                                      <p:cBhvr>
                                        <p:cTn id="25" dur="1" fill="hold">
                                          <p:stCondLst>
                                            <p:cond delay="499"/>
                                          </p:stCondLst>
                                        </p:cTn>
                                        <p:tgtEl>
                                          <p:spTgt spid="1945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linds(horizontal)">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horizontal)">
                                      <p:cBhvr>
                                        <p:cTn id="38" dur="500"/>
                                        <p:tgtEl>
                                          <p:spTgt spid="15"/>
                                        </p:tgtEl>
                                      </p:cBhvr>
                                    </p:animEffect>
                                  </p:childTnLst>
                                </p:cTn>
                              </p:par>
                              <p:par>
                                <p:cTn id="39" presetID="3" presetClass="entr" presetSubtype="10" fill="hold" nodeType="withEffect">
                                  <p:stCondLst>
                                    <p:cond delay="0"/>
                                  </p:stCondLst>
                                  <p:childTnLst>
                                    <p:set>
                                      <p:cBhvr>
                                        <p:cTn id="40" dur="1" fill="hold">
                                          <p:stCondLst>
                                            <p:cond delay="0"/>
                                          </p:stCondLst>
                                        </p:cTn>
                                        <p:tgtEl>
                                          <p:spTgt spid="19459"/>
                                        </p:tgtEl>
                                        <p:attrNameLst>
                                          <p:attrName>style.visibility</p:attrName>
                                        </p:attrNameLst>
                                      </p:cBhvr>
                                      <p:to>
                                        <p:strVal val="visible"/>
                                      </p:to>
                                    </p:set>
                                    <p:animEffect transition="in" filter="blinds(horizontal)">
                                      <p:cBhvr>
                                        <p:cTn id="41" dur="500"/>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890" y="-285776"/>
            <a:ext cx="3157502" cy="1399032"/>
          </a:xfrm>
        </p:spPr>
        <p:txBody>
          <a:bodyPr/>
          <a:lstStyle/>
          <a:p>
            <a:r>
              <a:rPr lang="en-GB" dirty="0" smtClean="0"/>
              <a:t>Manipur</a:t>
            </a:r>
            <a:endParaRPr lang="en-GB" dirty="0"/>
          </a:p>
        </p:txBody>
      </p:sp>
      <p:sp>
        <p:nvSpPr>
          <p:cNvPr id="9" name="Rectangle 8"/>
          <p:cNvSpPr/>
          <p:nvPr/>
        </p:nvSpPr>
        <p:spPr>
          <a:xfrm>
            <a:off x="71406" y="714356"/>
            <a:ext cx="4993675" cy="446276"/>
          </a:xfrm>
          <a:prstGeom prst="rect">
            <a:avLst/>
          </a:prstGeom>
        </p:spPr>
        <p:txBody>
          <a:bodyPr wrap="none">
            <a:spAutoFit/>
          </a:bodyPr>
          <a:lstStyle/>
          <a:p>
            <a:r>
              <a:rPr lang="en-GB" sz="2300" b="1" dirty="0" smtClean="0"/>
              <a:t>Insurgency- Secessionist Demand</a:t>
            </a:r>
            <a:endParaRPr lang="en-GB" sz="2300" dirty="0"/>
          </a:p>
        </p:txBody>
      </p:sp>
      <p:sp>
        <p:nvSpPr>
          <p:cNvPr id="8" name="Rectangle 7"/>
          <p:cNvSpPr/>
          <p:nvPr/>
        </p:nvSpPr>
        <p:spPr>
          <a:xfrm>
            <a:off x="71406" y="1428736"/>
            <a:ext cx="8715436" cy="800219"/>
          </a:xfrm>
          <a:prstGeom prst="rect">
            <a:avLst/>
          </a:prstGeom>
        </p:spPr>
        <p:txBody>
          <a:bodyPr wrap="square">
            <a:spAutoFit/>
          </a:bodyPr>
          <a:lstStyle/>
          <a:p>
            <a:r>
              <a:rPr lang="en-GB" sz="2300" dirty="0" smtClean="0"/>
              <a:t>1964-Estd. main insurgent group United National Liberation Front (</a:t>
            </a:r>
            <a:r>
              <a:rPr lang="en-GB" sz="2300" b="1" dirty="0" smtClean="0"/>
              <a:t>UNLF)</a:t>
            </a:r>
            <a:endParaRPr lang="en-GB" sz="2300" dirty="0"/>
          </a:p>
        </p:txBody>
      </p:sp>
      <p:sp>
        <p:nvSpPr>
          <p:cNvPr id="10" name="Rectangle 9"/>
          <p:cNvSpPr/>
          <p:nvPr/>
        </p:nvSpPr>
        <p:spPr>
          <a:xfrm>
            <a:off x="142844" y="2214554"/>
            <a:ext cx="9001156" cy="800219"/>
          </a:xfrm>
          <a:prstGeom prst="rect">
            <a:avLst/>
          </a:prstGeom>
        </p:spPr>
        <p:txBody>
          <a:bodyPr wrap="square">
            <a:spAutoFit/>
          </a:bodyPr>
          <a:lstStyle/>
          <a:p>
            <a:r>
              <a:rPr lang="en-GB" sz="2300" dirty="0" smtClean="0"/>
              <a:t>Gives historical argument that Manipur was </a:t>
            </a:r>
            <a:r>
              <a:rPr lang="en-GB" sz="2300" u="sng" dirty="0" smtClean="0"/>
              <a:t>forcefully inducted </a:t>
            </a:r>
            <a:r>
              <a:rPr lang="en-GB" sz="2300" dirty="0" smtClean="0"/>
              <a:t>into India in 1949</a:t>
            </a:r>
            <a:endParaRPr lang="en-GB" sz="2300" dirty="0"/>
          </a:p>
        </p:txBody>
      </p:sp>
      <p:sp>
        <p:nvSpPr>
          <p:cNvPr id="11" name="Rectangle 10"/>
          <p:cNvSpPr/>
          <p:nvPr/>
        </p:nvSpPr>
        <p:spPr>
          <a:xfrm>
            <a:off x="142844" y="2928934"/>
            <a:ext cx="5109091" cy="446276"/>
          </a:xfrm>
          <a:prstGeom prst="rect">
            <a:avLst/>
          </a:prstGeom>
        </p:spPr>
        <p:txBody>
          <a:bodyPr wrap="none">
            <a:spAutoFit/>
          </a:bodyPr>
          <a:lstStyle/>
          <a:p>
            <a:r>
              <a:rPr lang="en-GB" sz="2300" dirty="0" smtClean="0"/>
              <a:t>support base is mostly from </a:t>
            </a:r>
            <a:r>
              <a:rPr lang="en-GB" sz="2300" b="1" dirty="0" err="1" smtClean="0"/>
              <a:t>Meiteis</a:t>
            </a:r>
            <a:endParaRPr lang="en-GB" sz="2300" dirty="0"/>
          </a:p>
        </p:txBody>
      </p:sp>
      <p:sp>
        <p:nvSpPr>
          <p:cNvPr id="13" name="Rectangle 12"/>
          <p:cNvSpPr/>
          <p:nvPr/>
        </p:nvSpPr>
        <p:spPr>
          <a:xfrm>
            <a:off x="142844" y="3857628"/>
            <a:ext cx="9286940" cy="1154162"/>
          </a:xfrm>
          <a:prstGeom prst="rect">
            <a:avLst/>
          </a:prstGeom>
        </p:spPr>
        <p:txBody>
          <a:bodyPr wrap="square">
            <a:spAutoFit/>
          </a:bodyPr>
          <a:lstStyle/>
          <a:p>
            <a:r>
              <a:rPr lang="en-GB" sz="2300" dirty="0" smtClean="0"/>
              <a:t>One ethnic group arms itself, other ethnic groups also arm themselves creating a vicious cycle of “violence” versus “counter-violence”.</a:t>
            </a:r>
            <a:endParaRPr lang="en-GB" sz="2300" dirty="0"/>
          </a:p>
        </p:txBody>
      </p:sp>
      <p:pic>
        <p:nvPicPr>
          <p:cNvPr id="21506" name="Picture 2" descr="D:\UPSC\Teaching\Internal Security\North east\UNLF_20121126.jpg"/>
          <p:cNvPicPr>
            <a:picLocks noChangeAspect="1" noChangeArrowheads="1"/>
          </p:cNvPicPr>
          <p:nvPr/>
        </p:nvPicPr>
        <p:blipFill>
          <a:blip r:embed="rId2"/>
          <a:srcRect/>
          <a:stretch>
            <a:fillRect/>
          </a:stretch>
        </p:blipFill>
        <p:spPr bwMode="auto">
          <a:xfrm>
            <a:off x="2286000" y="2193925"/>
            <a:ext cx="6858000" cy="4664075"/>
          </a:xfrm>
          <a:prstGeom prst="rect">
            <a:avLst/>
          </a:prstGeom>
          <a:noFill/>
        </p:spPr>
      </p:pic>
      <p:sp>
        <p:nvSpPr>
          <p:cNvPr id="12" name="TextBox 11"/>
          <p:cNvSpPr txBox="1"/>
          <p:nvPr/>
        </p:nvSpPr>
        <p:spPr>
          <a:xfrm>
            <a:off x="142844" y="3429000"/>
            <a:ext cx="6643734" cy="446276"/>
          </a:xfrm>
          <a:prstGeom prst="rect">
            <a:avLst/>
          </a:prstGeom>
          <a:noFill/>
        </p:spPr>
        <p:txBody>
          <a:bodyPr wrap="square" rtlCol="0">
            <a:spAutoFit/>
          </a:bodyPr>
          <a:lstStyle/>
          <a:p>
            <a:r>
              <a:rPr lang="en-GB" sz="2300" b="1" dirty="0" smtClean="0"/>
              <a:t>NSCN vs. UNLF-</a:t>
            </a:r>
            <a:r>
              <a:rPr lang="en-GB" sz="2300" dirty="0" smtClean="0"/>
              <a:t> classic “security dilemma”</a:t>
            </a:r>
            <a:endParaRPr lang="en-GB" sz="2300" b="1" dirty="0"/>
          </a:p>
        </p:txBody>
      </p:sp>
      <p:sp>
        <p:nvSpPr>
          <p:cNvPr id="15"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21506"/>
                                        </p:tgtEl>
                                        <p:attrNameLst>
                                          <p:attrName>style.visibility</p:attrName>
                                        </p:attrNameLst>
                                      </p:cBhvr>
                                      <p:to>
                                        <p:strVal val="visible"/>
                                      </p:to>
                                    </p:set>
                                    <p:animEffect transition="in" filter="blinds(horizontal)">
                                      <p:cBhvr>
                                        <p:cTn id="10" dur="500"/>
                                        <p:tgtEl>
                                          <p:spTgt spid="2150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21506"/>
                                        </p:tgtEl>
                                      </p:cBhvr>
                                    </p:animEffect>
                                    <p:set>
                                      <p:cBhvr>
                                        <p:cTn id="15" dur="1" fill="hold">
                                          <p:stCondLst>
                                            <p:cond delay="499"/>
                                          </p:stCondLst>
                                        </p:cTn>
                                        <p:tgtEl>
                                          <p:spTgt spid="2150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linds(horizontal)">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3"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428660" y="-178607"/>
            <a:ext cx="8658228" cy="1143000"/>
          </a:xfrm>
          <a:prstGeom prst="rect">
            <a:avLst/>
          </a:prstGeom>
        </p:spPr>
        <p:txBody>
          <a:bodyPr vert="horz" anchor="ctr">
            <a:normAutofit/>
          </a:bodyPr>
          <a:lstStyle>
            <a:lvl1pPr marL="484632" algn="l" rtl="0" eaLnBrk="1" latinLnBrk="0" hangingPunct="1">
              <a:spcBef>
                <a:spcPct val="0"/>
              </a:spcBef>
              <a:buNone/>
              <a:defRPr kumimoji="0" sz="4200" b="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r>
              <a:rPr lang="en-GB" sz="4400" dirty="0" smtClean="0">
                <a:ln w="6350">
                  <a:solidFill>
                    <a:schemeClr val="tx1"/>
                  </a:solidFill>
                </a:ln>
                <a:solidFill>
                  <a:schemeClr val="tx1">
                    <a:lumMod val="95000"/>
                  </a:schemeClr>
                </a:solidFill>
                <a:effectLst/>
              </a:rPr>
              <a:t>Major </a:t>
            </a:r>
            <a:r>
              <a:rPr lang="en-GB" sz="4400" dirty="0" err="1" smtClean="0">
                <a:ln w="6350">
                  <a:solidFill>
                    <a:schemeClr val="tx1"/>
                  </a:solidFill>
                </a:ln>
                <a:solidFill>
                  <a:schemeClr val="tx1">
                    <a:lumMod val="95000"/>
                  </a:schemeClr>
                </a:solidFill>
                <a:effectLst/>
              </a:rPr>
              <a:t>Challanges</a:t>
            </a:r>
            <a:endParaRPr lang="en-GB" sz="4400" dirty="0">
              <a:ln w="6350">
                <a:solidFill>
                  <a:schemeClr val="tx1"/>
                </a:solidFill>
              </a:ln>
              <a:solidFill>
                <a:schemeClr val="tx1">
                  <a:lumMod val="95000"/>
                </a:schemeClr>
              </a:solidFill>
              <a:effectLst/>
            </a:endParaRPr>
          </a:p>
        </p:txBody>
      </p:sp>
      <p:pic>
        <p:nvPicPr>
          <p:cNvPr id="4" name="Picture 3" descr="D:\UPSC\Teaching\Internal Security\indias-homeland-security-market-challenges-and-business-opportunities-securing-asia-2013-1-638.jpg"/>
          <p:cNvPicPr>
            <a:picLocks noChangeAspect="1" noChangeArrowheads="1"/>
          </p:cNvPicPr>
          <p:nvPr/>
        </p:nvPicPr>
        <p:blipFill>
          <a:blip r:embed="rId2"/>
          <a:srcRect b="8299"/>
          <a:stretch>
            <a:fillRect/>
          </a:stretch>
        </p:blipFill>
        <p:spPr bwMode="auto">
          <a:xfrm>
            <a:off x="185742" y="669767"/>
            <a:ext cx="9144000" cy="6295426"/>
          </a:xfrm>
          <a:prstGeom prst="rect">
            <a:avLst/>
          </a:prstGeom>
          <a:noFill/>
        </p:spPr>
      </p:pic>
      <p:pic>
        <p:nvPicPr>
          <p:cNvPr id="5" name="Picture 4" descr="D:\UPSC\Teaching\Internal Security\red corridor1.jpg"/>
          <p:cNvPicPr>
            <a:picLocks noChangeAspect="1" noChangeArrowheads="1"/>
          </p:cNvPicPr>
          <p:nvPr/>
        </p:nvPicPr>
        <p:blipFill>
          <a:blip r:embed="rId3"/>
          <a:srcRect/>
          <a:stretch>
            <a:fillRect/>
          </a:stretch>
        </p:blipFill>
        <p:spPr bwMode="auto">
          <a:xfrm>
            <a:off x="757182" y="155834"/>
            <a:ext cx="7858180" cy="6880773"/>
          </a:xfrm>
          <a:prstGeom prst="rect">
            <a:avLst/>
          </a:prstGeom>
          <a:noFill/>
        </p:spPr>
      </p:pic>
      <p:sp>
        <p:nvSpPr>
          <p:cNvPr id="7"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890" y="-285776"/>
            <a:ext cx="3157502" cy="1399032"/>
          </a:xfrm>
        </p:spPr>
        <p:txBody>
          <a:bodyPr/>
          <a:lstStyle/>
          <a:p>
            <a:r>
              <a:rPr lang="en-GB" dirty="0" smtClean="0"/>
              <a:t>Manipur</a:t>
            </a:r>
            <a:endParaRPr lang="en-GB" dirty="0"/>
          </a:p>
        </p:txBody>
      </p:sp>
      <p:sp>
        <p:nvSpPr>
          <p:cNvPr id="9" name="Rectangle 8"/>
          <p:cNvSpPr/>
          <p:nvPr/>
        </p:nvSpPr>
        <p:spPr>
          <a:xfrm>
            <a:off x="142844" y="714356"/>
            <a:ext cx="4993675" cy="446276"/>
          </a:xfrm>
          <a:prstGeom prst="rect">
            <a:avLst/>
          </a:prstGeom>
        </p:spPr>
        <p:txBody>
          <a:bodyPr wrap="none">
            <a:spAutoFit/>
          </a:bodyPr>
          <a:lstStyle/>
          <a:p>
            <a:r>
              <a:rPr lang="en-GB" sz="2300" b="1" dirty="0" smtClean="0"/>
              <a:t>Insurgency- Secessionist Demand</a:t>
            </a:r>
            <a:endParaRPr lang="en-GB" sz="2300" dirty="0"/>
          </a:p>
        </p:txBody>
      </p:sp>
      <p:sp>
        <p:nvSpPr>
          <p:cNvPr id="15" name="Rectangle 14"/>
          <p:cNvSpPr/>
          <p:nvPr/>
        </p:nvSpPr>
        <p:spPr>
          <a:xfrm>
            <a:off x="142844" y="1500174"/>
            <a:ext cx="9144000" cy="800219"/>
          </a:xfrm>
          <a:prstGeom prst="rect">
            <a:avLst/>
          </a:prstGeom>
        </p:spPr>
        <p:txBody>
          <a:bodyPr wrap="square">
            <a:spAutoFit/>
          </a:bodyPr>
          <a:lstStyle/>
          <a:p>
            <a:r>
              <a:rPr lang="en-GB" sz="2300" dirty="0" smtClean="0"/>
              <a:t>1978-People’s Liberation Army of Manipur (</a:t>
            </a:r>
            <a:r>
              <a:rPr lang="en-GB" sz="2300" b="1" dirty="0" smtClean="0"/>
              <a:t>PLA)-</a:t>
            </a:r>
            <a:r>
              <a:rPr lang="en-GB" sz="2300" dirty="0" smtClean="0"/>
              <a:t> objective of liberating Manipur from India</a:t>
            </a:r>
            <a:endParaRPr lang="en-GB" sz="2300" dirty="0"/>
          </a:p>
        </p:txBody>
      </p:sp>
      <p:sp>
        <p:nvSpPr>
          <p:cNvPr id="21" name="Rectangle 20"/>
          <p:cNvSpPr/>
          <p:nvPr/>
        </p:nvSpPr>
        <p:spPr>
          <a:xfrm>
            <a:off x="142844" y="4000504"/>
            <a:ext cx="8929718" cy="446276"/>
          </a:xfrm>
          <a:prstGeom prst="rect">
            <a:avLst/>
          </a:prstGeom>
        </p:spPr>
        <p:txBody>
          <a:bodyPr wrap="square">
            <a:spAutoFit/>
          </a:bodyPr>
          <a:lstStyle/>
          <a:p>
            <a:r>
              <a:rPr lang="en-GB" sz="2300" dirty="0" smtClean="0"/>
              <a:t>The most lethal insurgent group in Manipur</a:t>
            </a:r>
            <a:endParaRPr lang="en-GB" sz="2300" dirty="0"/>
          </a:p>
        </p:txBody>
      </p:sp>
      <p:pic>
        <p:nvPicPr>
          <p:cNvPr id="21507" name="Picture 3" descr="D:\UPSC\Teaching\Internal Security\North east\ethnic faultlines.jpg"/>
          <p:cNvPicPr>
            <a:picLocks noChangeAspect="1" noChangeArrowheads="1"/>
          </p:cNvPicPr>
          <p:nvPr/>
        </p:nvPicPr>
        <p:blipFill>
          <a:blip r:embed="rId2"/>
          <a:srcRect l="6250" t="4167" r="4687" b="4166"/>
          <a:stretch>
            <a:fillRect/>
          </a:stretch>
        </p:blipFill>
        <p:spPr bwMode="auto">
          <a:xfrm>
            <a:off x="5286380" y="3978000"/>
            <a:ext cx="3730909" cy="2880000"/>
          </a:xfrm>
          <a:prstGeom prst="rect">
            <a:avLst/>
          </a:prstGeom>
          <a:noFill/>
        </p:spPr>
      </p:pic>
      <p:sp>
        <p:nvSpPr>
          <p:cNvPr id="20" name="Rectangle 19"/>
          <p:cNvSpPr/>
          <p:nvPr/>
        </p:nvSpPr>
        <p:spPr>
          <a:xfrm>
            <a:off x="142876" y="2428868"/>
            <a:ext cx="8786842" cy="1508105"/>
          </a:xfrm>
          <a:prstGeom prst="rect">
            <a:avLst/>
          </a:prstGeom>
        </p:spPr>
        <p:txBody>
          <a:bodyPr wrap="square">
            <a:spAutoFit/>
          </a:bodyPr>
          <a:lstStyle/>
          <a:p>
            <a:r>
              <a:rPr lang="en-GB" sz="2300" dirty="0" smtClean="0"/>
              <a:t>Political arm is the Revolutionary People’s Front (</a:t>
            </a:r>
            <a:r>
              <a:rPr lang="en-GB" sz="2300" b="1" dirty="0" smtClean="0"/>
              <a:t>RPF)</a:t>
            </a:r>
          </a:p>
          <a:p>
            <a:r>
              <a:rPr lang="en-GB" sz="2300" dirty="0" smtClean="0"/>
              <a:t>Being trained in Maoist guerrilla warfare by the Chinese in</a:t>
            </a:r>
          </a:p>
          <a:p>
            <a:r>
              <a:rPr lang="en-GB" sz="2300" dirty="0" smtClean="0"/>
              <a:t>the 1960s and 1970s and both outfits aim at violent revolutionary change</a:t>
            </a:r>
            <a:endParaRPr lang="en-GB" sz="2300" dirty="0"/>
          </a:p>
        </p:txBody>
      </p:sp>
      <p:pic>
        <p:nvPicPr>
          <p:cNvPr id="21508" name="Picture 4" descr="D:\UPSC\Teaching\Internal Security\North east\RPF-observes-Independent-De.jpg"/>
          <p:cNvPicPr>
            <a:picLocks noChangeAspect="1" noChangeArrowheads="1"/>
          </p:cNvPicPr>
          <p:nvPr/>
        </p:nvPicPr>
        <p:blipFill>
          <a:blip r:embed="rId3"/>
          <a:srcRect l="37736" r="24528" b="55245"/>
          <a:stretch>
            <a:fillRect/>
          </a:stretch>
        </p:blipFill>
        <p:spPr bwMode="auto">
          <a:xfrm>
            <a:off x="214840" y="3786190"/>
            <a:ext cx="4785788" cy="3062880"/>
          </a:xfrm>
          <a:prstGeom prst="rect">
            <a:avLst/>
          </a:prstGeom>
          <a:noFill/>
        </p:spPr>
      </p:pic>
      <p:sp>
        <p:nvSpPr>
          <p:cNvPr id="11"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nodeType="withEffect">
                                  <p:stCondLst>
                                    <p:cond delay="0"/>
                                  </p:stCondLst>
                                  <p:childTnLst>
                                    <p:set>
                                      <p:cBhvr>
                                        <p:cTn id="9" dur="1" fill="hold">
                                          <p:stCondLst>
                                            <p:cond delay="0"/>
                                          </p:stCondLst>
                                        </p:cTn>
                                        <p:tgtEl>
                                          <p:spTgt spid="21508"/>
                                        </p:tgtEl>
                                        <p:attrNameLst>
                                          <p:attrName>style.visibility</p:attrName>
                                        </p:attrNameLst>
                                      </p:cBhvr>
                                      <p:to>
                                        <p:strVal val="visible"/>
                                      </p:to>
                                    </p:set>
                                    <p:animEffect transition="in" filter="blinds(horizontal)">
                                      <p:cBhvr>
                                        <p:cTn id="10" dur="500"/>
                                        <p:tgtEl>
                                          <p:spTgt spid="2150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21508"/>
                                        </p:tgtEl>
                                      </p:cBhvr>
                                    </p:animEffect>
                                    <p:set>
                                      <p:cBhvr>
                                        <p:cTn id="15" dur="1" fill="hold">
                                          <p:stCondLst>
                                            <p:cond delay="499"/>
                                          </p:stCondLst>
                                        </p:cTn>
                                        <p:tgtEl>
                                          <p:spTgt spid="2150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21507"/>
                                        </p:tgtEl>
                                      </p:cBhvr>
                                    </p:animEffect>
                                    <p:set>
                                      <p:cBhvr>
                                        <p:cTn id="20" dur="1" fill="hold">
                                          <p:stCondLst>
                                            <p:cond delay="499"/>
                                          </p:stCondLst>
                                        </p:cTn>
                                        <p:tgtEl>
                                          <p:spTgt spid="2150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blinds(horizontal)">
                                      <p:cBhvr>
                                        <p:cTn id="25" dur="500"/>
                                        <p:tgtEl>
                                          <p:spTgt spid="21"/>
                                        </p:tgtEl>
                                      </p:cBhvr>
                                    </p:animEffect>
                                  </p:childTnLst>
                                </p:cTn>
                              </p:par>
                              <p:par>
                                <p:cTn id="26" presetID="3" presetClass="entr" presetSubtype="10" fill="hold" grpId="1"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linds(horizontal)">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1"/>
      <p:bldP spid="21" grpId="0"/>
      <p:bldP spid="20"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890" y="-285776"/>
            <a:ext cx="3157502" cy="1399032"/>
          </a:xfrm>
        </p:spPr>
        <p:txBody>
          <a:bodyPr/>
          <a:lstStyle/>
          <a:p>
            <a:r>
              <a:rPr lang="en-GB" dirty="0" smtClean="0"/>
              <a:t>Manipur</a:t>
            </a:r>
            <a:endParaRPr lang="en-GB" dirty="0"/>
          </a:p>
        </p:txBody>
      </p:sp>
      <p:sp>
        <p:nvSpPr>
          <p:cNvPr id="9" name="Rectangle 8"/>
          <p:cNvSpPr/>
          <p:nvPr/>
        </p:nvSpPr>
        <p:spPr>
          <a:xfrm>
            <a:off x="71406" y="857232"/>
            <a:ext cx="1763624" cy="446276"/>
          </a:xfrm>
          <a:prstGeom prst="rect">
            <a:avLst/>
          </a:prstGeom>
        </p:spPr>
        <p:txBody>
          <a:bodyPr wrap="none">
            <a:spAutoFit/>
          </a:bodyPr>
          <a:lstStyle/>
          <a:p>
            <a:r>
              <a:rPr lang="en-GB" sz="2300" b="1" dirty="0" smtClean="0"/>
              <a:t>Insurgency</a:t>
            </a:r>
            <a:endParaRPr lang="en-GB" sz="2300" dirty="0"/>
          </a:p>
        </p:txBody>
      </p:sp>
      <p:sp>
        <p:nvSpPr>
          <p:cNvPr id="14" name="Rectangle 13"/>
          <p:cNvSpPr/>
          <p:nvPr/>
        </p:nvSpPr>
        <p:spPr>
          <a:xfrm>
            <a:off x="0" y="1500174"/>
            <a:ext cx="9144000" cy="1508105"/>
          </a:xfrm>
          <a:prstGeom prst="rect">
            <a:avLst/>
          </a:prstGeom>
        </p:spPr>
        <p:txBody>
          <a:bodyPr wrap="square">
            <a:spAutoFit/>
          </a:bodyPr>
          <a:lstStyle/>
          <a:p>
            <a:r>
              <a:rPr lang="en-GB" sz="2300" dirty="0" smtClean="0"/>
              <a:t>1987-88-Kuki National Front KNF with the objectives to counter the NSCN-IM hegemony in the </a:t>
            </a:r>
            <a:r>
              <a:rPr lang="en-GB" sz="2300" dirty="0" err="1" smtClean="0"/>
              <a:t>Kuki</a:t>
            </a:r>
            <a:r>
              <a:rPr lang="en-GB" sz="2300" dirty="0" smtClean="0"/>
              <a:t>-inhabited areas and to secure a separate State or Union Territory for the </a:t>
            </a:r>
            <a:r>
              <a:rPr lang="en-GB" sz="2300" dirty="0" err="1" smtClean="0"/>
              <a:t>Kuki</a:t>
            </a:r>
            <a:r>
              <a:rPr lang="en-GB" sz="2300" dirty="0" smtClean="0"/>
              <a:t> community</a:t>
            </a:r>
            <a:endParaRPr lang="en-GB" sz="2300" dirty="0"/>
          </a:p>
        </p:txBody>
      </p:sp>
      <p:sp>
        <p:nvSpPr>
          <p:cNvPr id="16" name="Rectangle 15"/>
          <p:cNvSpPr/>
          <p:nvPr/>
        </p:nvSpPr>
        <p:spPr>
          <a:xfrm>
            <a:off x="0" y="2786058"/>
            <a:ext cx="9144000" cy="1508105"/>
          </a:xfrm>
          <a:prstGeom prst="rect">
            <a:avLst/>
          </a:prstGeom>
        </p:spPr>
        <p:txBody>
          <a:bodyPr wrap="square">
            <a:spAutoFit/>
          </a:bodyPr>
          <a:lstStyle/>
          <a:p>
            <a:r>
              <a:rPr lang="en-GB" sz="2300" dirty="0" smtClean="0"/>
              <a:t>Another armed group is the </a:t>
            </a:r>
            <a:r>
              <a:rPr lang="en-GB" sz="2300" b="1" dirty="0" err="1" smtClean="0"/>
              <a:t>Kanglei</a:t>
            </a:r>
            <a:r>
              <a:rPr lang="en-GB" sz="2300" b="1" dirty="0" smtClean="0"/>
              <a:t> </a:t>
            </a:r>
            <a:r>
              <a:rPr lang="en-GB" sz="2300" b="1" dirty="0" err="1" smtClean="0"/>
              <a:t>Yawol</a:t>
            </a:r>
            <a:r>
              <a:rPr lang="en-GB" sz="2300" b="1" dirty="0" smtClean="0"/>
              <a:t> </a:t>
            </a:r>
            <a:r>
              <a:rPr lang="en-GB" sz="2300" b="1" dirty="0" err="1" smtClean="0"/>
              <a:t>KannaLup</a:t>
            </a:r>
            <a:r>
              <a:rPr lang="en-GB" sz="2300" b="1" dirty="0" smtClean="0"/>
              <a:t> (KYKL), which has taken up social afflictions such </a:t>
            </a:r>
            <a:r>
              <a:rPr lang="en-GB" sz="2300" dirty="0" smtClean="0"/>
              <a:t>as fighting corruption, drug trafficking and sub-standard education practices</a:t>
            </a:r>
            <a:endParaRPr lang="en-GB" sz="2300" dirty="0"/>
          </a:p>
        </p:txBody>
      </p:sp>
      <p:sp>
        <p:nvSpPr>
          <p:cNvPr id="17" name="Rectangle 16"/>
          <p:cNvSpPr/>
          <p:nvPr/>
        </p:nvSpPr>
        <p:spPr>
          <a:xfrm>
            <a:off x="0" y="4643446"/>
            <a:ext cx="9144000" cy="1508105"/>
          </a:xfrm>
          <a:prstGeom prst="rect">
            <a:avLst/>
          </a:prstGeom>
        </p:spPr>
        <p:txBody>
          <a:bodyPr wrap="square">
            <a:spAutoFit/>
          </a:bodyPr>
          <a:lstStyle/>
          <a:p>
            <a:r>
              <a:rPr lang="en-GB" sz="2300" dirty="0" smtClean="0"/>
              <a:t>Another insurgent group, known as the </a:t>
            </a:r>
            <a:r>
              <a:rPr lang="en-GB" sz="2300" b="1" dirty="0" smtClean="0"/>
              <a:t>Peoples’ Revolutionary Party of </a:t>
            </a:r>
            <a:r>
              <a:rPr lang="en-GB" sz="2300" b="1" dirty="0" err="1" smtClean="0"/>
              <a:t>Kangleipak</a:t>
            </a:r>
            <a:r>
              <a:rPr lang="en-GB" sz="2300" b="1" dirty="0" smtClean="0"/>
              <a:t> (PREP-AK), was </a:t>
            </a:r>
            <a:r>
              <a:rPr lang="en-GB" sz="2300" dirty="0" smtClean="0"/>
              <a:t>established in the 1977 with the objective of fighting for Manipur’s independence from India</a:t>
            </a:r>
            <a:endParaRPr lang="en-GB" sz="2300" dirty="0"/>
          </a:p>
        </p:txBody>
      </p:sp>
      <p:pic>
        <p:nvPicPr>
          <p:cNvPr id="22530" name="Picture 2" descr="D:\UPSC\Teaching\Internal Security\North east\kuki nat front.jpg"/>
          <p:cNvPicPr>
            <a:picLocks noChangeAspect="1" noChangeArrowheads="1"/>
          </p:cNvPicPr>
          <p:nvPr/>
        </p:nvPicPr>
        <p:blipFill>
          <a:blip r:embed="rId2"/>
          <a:srcRect/>
          <a:stretch>
            <a:fillRect/>
          </a:stretch>
        </p:blipFill>
        <p:spPr bwMode="auto">
          <a:xfrm>
            <a:off x="4976843" y="3188968"/>
            <a:ext cx="3661017" cy="2880000"/>
          </a:xfrm>
          <a:prstGeom prst="rect">
            <a:avLst/>
          </a:prstGeom>
          <a:noFill/>
        </p:spPr>
      </p:pic>
      <p:pic>
        <p:nvPicPr>
          <p:cNvPr id="3074" name="Picture 2" descr="D:\UPSC\Teaching\Internal Security\North east\kuki natnl front.jpg"/>
          <p:cNvPicPr>
            <a:picLocks noChangeAspect="1" noChangeArrowheads="1"/>
          </p:cNvPicPr>
          <p:nvPr/>
        </p:nvPicPr>
        <p:blipFill>
          <a:blip r:embed="rId3"/>
          <a:srcRect/>
          <a:stretch>
            <a:fillRect/>
          </a:stretch>
        </p:blipFill>
        <p:spPr bwMode="auto">
          <a:xfrm>
            <a:off x="472368" y="3263644"/>
            <a:ext cx="4028194" cy="2880000"/>
          </a:xfrm>
          <a:prstGeom prst="rect">
            <a:avLst/>
          </a:prstGeom>
          <a:noFill/>
        </p:spPr>
      </p:pic>
      <p:sp>
        <p:nvSpPr>
          <p:cNvPr id="11"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blinds(horizontal)">
                                      <p:cBhvr>
                                        <p:cTn id="10" dur="500"/>
                                        <p:tgtEl>
                                          <p:spTgt spid="3074"/>
                                        </p:tgtEl>
                                      </p:cBhvr>
                                    </p:animEffect>
                                  </p:childTnLst>
                                </p:cTn>
                              </p:par>
                              <p:par>
                                <p:cTn id="11" presetID="3" presetClass="entr" presetSubtype="10" fill="hold" nodeType="withEffect">
                                  <p:stCondLst>
                                    <p:cond delay="0"/>
                                  </p:stCondLst>
                                  <p:childTnLst>
                                    <p:set>
                                      <p:cBhvr>
                                        <p:cTn id="12" dur="1" fill="hold">
                                          <p:stCondLst>
                                            <p:cond delay="0"/>
                                          </p:stCondLst>
                                        </p:cTn>
                                        <p:tgtEl>
                                          <p:spTgt spid="22530"/>
                                        </p:tgtEl>
                                        <p:attrNameLst>
                                          <p:attrName>style.visibility</p:attrName>
                                        </p:attrNameLst>
                                      </p:cBhvr>
                                      <p:to>
                                        <p:strVal val="visible"/>
                                      </p:to>
                                    </p:set>
                                    <p:animEffect transition="in" filter="blinds(horizontal)">
                                      <p:cBhvr>
                                        <p:cTn id="13" dur="500"/>
                                        <p:tgtEl>
                                          <p:spTgt spid="2253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nodeType="clickEffect">
                                  <p:stCondLst>
                                    <p:cond delay="0"/>
                                  </p:stCondLst>
                                  <p:childTnLst>
                                    <p:animEffect transition="out" filter="blinds(horizontal)">
                                      <p:cBhvr>
                                        <p:cTn id="17" dur="500"/>
                                        <p:tgtEl>
                                          <p:spTgt spid="3074"/>
                                        </p:tgtEl>
                                      </p:cBhvr>
                                    </p:animEffect>
                                    <p:set>
                                      <p:cBhvr>
                                        <p:cTn id="18" dur="1" fill="hold">
                                          <p:stCondLst>
                                            <p:cond delay="499"/>
                                          </p:stCondLst>
                                        </p:cTn>
                                        <p:tgtEl>
                                          <p:spTgt spid="3074"/>
                                        </p:tgtEl>
                                        <p:attrNameLst>
                                          <p:attrName>style.visibility</p:attrName>
                                        </p:attrNameLst>
                                      </p:cBhvr>
                                      <p:to>
                                        <p:strVal val="hidden"/>
                                      </p:to>
                                    </p:set>
                                  </p:childTnLst>
                                </p:cTn>
                              </p:par>
                              <p:par>
                                <p:cTn id="19" presetID="3" presetClass="exit" presetSubtype="10" fill="hold" nodeType="withEffect">
                                  <p:stCondLst>
                                    <p:cond delay="0"/>
                                  </p:stCondLst>
                                  <p:childTnLst>
                                    <p:animEffect transition="out" filter="blinds(horizontal)">
                                      <p:cBhvr>
                                        <p:cTn id="20" dur="500"/>
                                        <p:tgtEl>
                                          <p:spTgt spid="22530"/>
                                        </p:tgtEl>
                                      </p:cBhvr>
                                    </p:animEffect>
                                    <p:set>
                                      <p:cBhvr>
                                        <p:cTn id="21" dur="1" fill="hold">
                                          <p:stCondLst>
                                            <p:cond delay="499"/>
                                          </p:stCondLst>
                                        </p:cTn>
                                        <p:tgtEl>
                                          <p:spTgt spid="2253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linds(horizontal)">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98" y="-71462"/>
            <a:ext cx="8501122" cy="857232"/>
          </a:xfrm>
        </p:spPr>
        <p:txBody>
          <a:bodyPr>
            <a:noAutofit/>
          </a:bodyPr>
          <a:lstStyle/>
          <a:p>
            <a:r>
              <a:rPr lang="en-GB" sz="4400" dirty="0" smtClean="0"/>
              <a:t>Northeast</a:t>
            </a:r>
            <a:endParaRPr lang="en-GB" sz="4400" dirty="0"/>
          </a:p>
        </p:txBody>
      </p:sp>
      <p:sp>
        <p:nvSpPr>
          <p:cNvPr id="7" name="TextBox 6"/>
          <p:cNvSpPr txBox="1"/>
          <p:nvPr/>
        </p:nvSpPr>
        <p:spPr>
          <a:xfrm>
            <a:off x="71406" y="785794"/>
            <a:ext cx="4288353" cy="446276"/>
          </a:xfrm>
          <a:prstGeom prst="rect">
            <a:avLst/>
          </a:prstGeom>
          <a:noFill/>
        </p:spPr>
        <p:txBody>
          <a:bodyPr wrap="none" rtlCol="0">
            <a:spAutoFit/>
          </a:bodyPr>
          <a:lstStyle/>
          <a:p>
            <a:r>
              <a:rPr lang="en-GB" sz="2300" dirty="0" smtClean="0"/>
              <a:t>Insurgency in Different States</a:t>
            </a:r>
            <a:endParaRPr lang="en-GB" sz="2300" dirty="0"/>
          </a:p>
        </p:txBody>
      </p:sp>
      <p:sp>
        <p:nvSpPr>
          <p:cNvPr id="8" name="TextBox 7"/>
          <p:cNvSpPr txBox="1"/>
          <p:nvPr/>
        </p:nvSpPr>
        <p:spPr>
          <a:xfrm>
            <a:off x="71438" y="1339650"/>
            <a:ext cx="2428860" cy="446276"/>
          </a:xfrm>
          <a:prstGeom prst="rect">
            <a:avLst/>
          </a:prstGeom>
          <a:noFill/>
        </p:spPr>
        <p:txBody>
          <a:bodyPr wrap="square" rtlCol="0">
            <a:spAutoFit/>
          </a:bodyPr>
          <a:lstStyle/>
          <a:p>
            <a:r>
              <a:rPr lang="en-GB" sz="2300" dirty="0" smtClean="0"/>
              <a:t>1. Nagaland</a:t>
            </a:r>
            <a:endParaRPr lang="en-GB" sz="2300" dirty="0"/>
          </a:p>
        </p:txBody>
      </p:sp>
      <p:sp>
        <p:nvSpPr>
          <p:cNvPr id="9" name="TextBox 8"/>
          <p:cNvSpPr txBox="1"/>
          <p:nvPr/>
        </p:nvSpPr>
        <p:spPr>
          <a:xfrm>
            <a:off x="71406" y="2036382"/>
            <a:ext cx="5143504" cy="446276"/>
          </a:xfrm>
          <a:prstGeom prst="rect">
            <a:avLst/>
          </a:prstGeom>
          <a:noFill/>
        </p:spPr>
        <p:txBody>
          <a:bodyPr wrap="square" rtlCol="0">
            <a:spAutoFit/>
          </a:bodyPr>
          <a:lstStyle/>
          <a:p>
            <a:r>
              <a:rPr lang="en-GB" sz="2300" dirty="0" smtClean="0"/>
              <a:t>2. Assam</a:t>
            </a:r>
            <a:endParaRPr lang="en-GB" sz="2300" dirty="0"/>
          </a:p>
        </p:txBody>
      </p:sp>
      <p:sp>
        <p:nvSpPr>
          <p:cNvPr id="10" name="TextBox 9"/>
          <p:cNvSpPr txBox="1"/>
          <p:nvPr/>
        </p:nvSpPr>
        <p:spPr>
          <a:xfrm>
            <a:off x="71406" y="2768410"/>
            <a:ext cx="5143504" cy="446276"/>
          </a:xfrm>
          <a:prstGeom prst="rect">
            <a:avLst/>
          </a:prstGeom>
          <a:noFill/>
        </p:spPr>
        <p:txBody>
          <a:bodyPr wrap="square" rtlCol="0">
            <a:spAutoFit/>
          </a:bodyPr>
          <a:lstStyle/>
          <a:p>
            <a:r>
              <a:rPr lang="en-GB" sz="2300" dirty="0" smtClean="0"/>
              <a:t>3.Manipur</a:t>
            </a:r>
            <a:endParaRPr lang="en-GB" sz="2300" dirty="0"/>
          </a:p>
        </p:txBody>
      </p:sp>
      <p:sp>
        <p:nvSpPr>
          <p:cNvPr id="12" name="TextBox 11"/>
          <p:cNvSpPr txBox="1"/>
          <p:nvPr/>
        </p:nvSpPr>
        <p:spPr>
          <a:xfrm>
            <a:off x="71406" y="3786190"/>
            <a:ext cx="2214578" cy="446276"/>
          </a:xfrm>
          <a:prstGeom prst="rect">
            <a:avLst/>
          </a:prstGeom>
          <a:noFill/>
        </p:spPr>
        <p:txBody>
          <a:bodyPr wrap="square" rtlCol="0">
            <a:spAutoFit/>
          </a:bodyPr>
          <a:lstStyle/>
          <a:p>
            <a:r>
              <a:rPr lang="en-GB" sz="2300" dirty="0" smtClean="0"/>
              <a:t>4.Mizoram</a:t>
            </a:r>
            <a:endParaRPr lang="en-GB" sz="2300" dirty="0"/>
          </a:p>
        </p:txBody>
      </p:sp>
      <p:sp>
        <p:nvSpPr>
          <p:cNvPr id="13" name="TextBox 12"/>
          <p:cNvSpPr txBox="1"/>
          <p:nvPr/>
        </p:nvSpPr>
        <p:spPr>
          <a:xfrm>
            <a:off x="1928826" y="1339650"/>
            <a:ext cx="2428860" cy="446276"/>
          </a:xfrm>
          <a:prstGeom prst="rect">
            <a:avLst/>
          </a:prstGeom>
          <a:noFill/>
        </p:spPr>
        <p:txBody>
          <a:bodyPr wrap="square" rtlCol="0">
            <a:spAutoFit/>
          </a:bodyPr>
          <a:lstStyle/>
          <a:p>
            <a:r>
              <a:rPr lang="en-GB" sz="2300" dirty="0" smtClean="0">
                <a:sym typeface="Wingdings" pitchFamily="2" charset="2"/>
              </a:rPr>
              <a:t></a:t>
            </a:r>
            <a:r>
              <a:rPr lang="en-GB" sz="2300" dirty="0" smtClean="0"/>
              <a:t>Insurgency</a:t>
            </a:r>
            <a:endParaRPr lang="en-GB" sz="2300" dirty="0"/>
          </a:p>
        </p:txBody>
      </p:sp>
      <p:sp>
        <p:nvSpPr>
          <p:cNvPr id="14" name="TextBox 13"/>
          <p:cNvSpPr txBox="1"/>
          <p:nvPr/>
        </p:nvSpPr>
        <p:spPr>
          <a:xfrm>
            <a:off x="1357322" y="2054030"/>
            <a:ext cx="6429388" cy="446276"/>
          </a:xfrm>
          <a:prstGeom prst="rect">
            <a:avLst/>
          </a:prstGeom>
          <a:noFill/>
        </p:spPr>
        <p:txBody>
          <a:bodyPr wrap="square" rtlCol="0">
            <a:spAutoFit/>
          </a:bodyPr>
          <a:lstStyle/>
          <a:p>
            <a:r>
              <a:rPr lang="en-GB" sz="2300" dirty="0" smtClean="0">
                <a:sym typeface="Wingdings" pitchFamily="2" charset="2"/>
              </a:rPr>
              <a:t></a:t>
            </a:r>
            <a:r>
              <a:rPr lang="en-GB" sz="2300" dirty="0" smtClean="0"/>
              <a:t>Insurgency &amp; Autonomy Demand</a:t>
            </a:r>
            <a:endParaRPr lang="en-GB" sz="2300" dirty="0"/>
          </a:p>
        </p:txBody>
      </p:sp>
      <p:sp>
        <p:nvSpPr>
          <p:cNvPr id="15" name="TextBox 14"/>
          <p:cNvSpPr txBox="1"/>
          <p:nvPr/>
        </p:nvSpPr>
        <p:spPr>
          <a:xfrm>
            <a:off x="1643074" y="2714620"/>
            <a:ext cx="7500926" cy="800219"/>
          </a:xfrm>
          <a:prstGeom prst="rect">
            <a:avLst/>
          </a:prstGeom>
          <a:noFill/>
        </p:spPr>
        <p:txBody>
          <a:bodyPr wrap="square" rtlCol="0">
            <a:spAutoFit/>
          </a:bodyPr>
          <a:lstStyle/>
          <a:p>
            <a:r>
              <a:rPr lang="en-GB" sz="2300" dirty="0" smtClean="0">
                <a:sym typeface="Wingdings" pitchFamily="2" charset="2"/>
              </a:rPr>
              <a:t></a:t>
            </a:r>
            <a:r>
              <a:rPr lang="en-GB" sz="2300" dirty="0" smtClean="0"/>
              <a:t>Insurgency</a:t>
            </a:r>
            <a:r>
              <a:rPr lang="en-GB" sz="2300" dirty="0" smtClean="0">
                <a:sym typeface="Wingdings" pitchFamily="2" charset="2"/>
              </a:rPr>
              <a:t></a:t>
            </a:r>
            <a:r>
              <a:rPr lang="en-GB" sz="2300" dirty="0" smtClean="0"/>
              <a:t> Secessionist Demand</a:t>
            </a:r>
          </a:p>
          <a:p>
            <a:r>
              <a:rPr lang="en-GB" sz="2300" dirty="0" smtClean="0"/>
              <a:t>,Autonomy Demand</a:t>
            </a:r>
            <a:endParaRPr lang="en-GB" sz="2300" dirty="0"/>
          </a:p>
        </p:txBody>
      </p:sp>
      <p:sp>
        <p:nvSpPr>
          <p:cNvPr id="16" name="TextBox 15"/>
          <p:cNvSpPr txBox="1"/>
          <p:nvPr/>
        </p:nvSpPr>
        <p:spPr>
          <a:xfrm>
            <a:off x="1643106" y="3771789"/>
            <a:ext cx="7500926" cy="800219"/>
          </a:xfrm>
          <a:prstGeom prst="rect">
            <a:avLst/>
          </a:prstGeom>
          <a:noFill/>
        </p:spPr>
        <p:txBody>
          <a:bodyPr wrap="square" rtlCol="0">
            <a:spAutoFit/>
          </a:bodyPr>
          <a:lstStyle/>
          <a:p>
            <a:r>
              <a:rPr lang="en-GB" sz="2300" dirty="0" smtClean="0">
                <a:sym typeface="Wingdings" pitchFamily="2" charset="2"/>
              </a:rPr>
              <a:t> Insurgency  Secessionist Demand Later on Pacified</a:t>
            </a:r>
            <a:endParaRPr lang="en-GB" sz="2300" dirty="0"/>
          </a:p>
        </p:txBody>
      </p:sp>
      <p:cxnSp>
        <p:nvCxnSpPr>
          <p:cNvPr id="18" name="Straight Connector 17"/>
          <p:cNvCxnSpPr>
            <a:stCxn id="8" idx="1"/>
          </p:cNvCxnSpPr>
          <p:nvPr/>
        </p:nvCxnSpPr>
        <p:spPr>
          <a:xfrm rot="10800000" flipH="1" flipV="1">
            <a:off x="71438" y="1562788"/>
            <a:ext cx="4357686" cy="8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1"/>
          </p:cNvCxnSpPr>
          <p:nvPr/>
        </p:nvCxnSpPr>
        <p:spPr>
          <a:xfrm rot="10800000" flipH="1" flipV="1">
            <a:off x="71406" y="2259520"/>
            <a:ext cx="6500858" cy="26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0" idx="1"/>
          </p:cNvCxnSpPr>
          <p:nvPr/>
        </p:nvCxnSpPr>
        <p:spPr>
          <a:xfrm rot="10800000" flipH="1">
            <a:off x="71406" y="2928934"/>
            <a:ext cx="7000924" cy="62614"/>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iterate type="lt">
                                    <p:tmPct val="0"/>
                                  </p:iterate>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par>
                                <p:cTn id="21" presetID="3" presetClass="entr" presetSubtype="10" fill="hold" grpId="0" nodeType="withEffect">
                                  <p:stCondLst>
                                    <p:cond delay="0"/>
                                  </p:stCondLst>
                                  <p:iterate type="lt">
                                    <p:tmPct val="0"/>
                                  </p:iterate>
                                  <p:childTnLst>
                                    <p:set>
                                      <p:cBhvr>
                                        <p:cTn id="22" dur="1" fill="hold">
                                          <p:stCondLst>
                                            <p:cond delay="0"/>
                                          </p:stCondLst>
                                        </p:cTn>
                                        <p:tgtEl>
                                          <p:spTgt spid="14"/>
                                        </p:tgtEl>
                                        <p:attrNameLst>
                                          <p:attrName>style.visibility</p:attrName>
                                        </p:attrNameLst>
                                      </p:cBhvr>
                                      <p:to>
                                        <p:strVal val="visible"/>
                                      </p:to>
                                    </p:set>
                                    <p:animEffect transition="in" filter="blinds(horizontal)">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linds(horizontal)">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linds(horizontal)">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horizontal)">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blinds(horizontal)">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iterate type="lt">
                                    <p:tmPct val="0"/>
                                  </p:iterate>
                                  <p:childTnLst>
                                    <p:set>
                                      <p:cBhvr>
                                        <p:cTn id="47" dur="1" fill="hold">
                                          <p:stCondLst>
                                            <p:cond delay="0"/>
                                          </p:stCondLst>
                                        </p:cTn>
                                        <p:tgtEl>
                                          <p:spTgt spid="12"/>
                                        </p:tgtEl>
                                        <p:attrNameLst>
                                          <p:attrName>style.visibility</p:attrName>
                                        </p:attrNameLst>
                                      </p:cBhvr>
                                      <p:to>
                                        <p:strVal val="visible"/>
                                      </p:to>
                                    </p:set>
                                    <p:animEffect transition="in" filter="blinds(horizontal)">
                                      <p:cBhvr>
                                        <p:cTn id="48" dur="500"/>
                                        <p:tgtEl>
                                          <p:spTgt spid="12"/>
                                        </p:tgtEl>
                                      </p:cBhvr>
                                    </p:animEffect>
                                  </p:childTnLst>
                                </p:cTn>
                              </p:par>
                              <p:par>
                                <p:cTn id="49" presetID="3" presetClass="entr" presetSubtype="10" fill="hold" grpId="0" nodeType="withEffect">
                                  <p:stCondLst>
                                    <p:cond delay="0"/>
                                  </p:stCondLst>
                                  <p:iterate type="lt">
                                    <p:tmPct val="0"/>
                                  </p:iterate>
                                  <p:childTnLst>
                                    <p:set>
                                      <p:cBhvr>
                                        <p:cTn id="50" dur="1" fill="hold">
                                          <p:stCondLst>
                                            <p:cond delay="0"/>
                                          </p:stCondLst>
                                        </p:cTn>
                                        <p:tgtEl>
                                          <p:spTgt spid="16"/>
                                        </p:tgtEl>
                                        <p:attrNameLst>
                                          <p:attrName>style.visibility</p:attrName>
                                        </p:attrNameLst>
                                      </p:cBhvr>
                                      <p:to>
                                        <p:strVal val="visible"/>
                                      </p:to>
                                    </p:set>
                                    <p:animEffect transition="in" filter="blinds(horizontal)">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15" presetClass="emph" presetSubtype="0" grpId="1" nodeType="clickEffect">
                                  <p:stCondLst>
                                    <p:cond delay="0"/>
                                  </p:stCondLst>
                                  <p:iterate type="lt">
                                    <p:tmAbs val="25"/>
                                  </p:iterate>
                                  <p:childTnLst>
                                    <p:set>
                                      <p:cBhvr override="childStyle">
                                        <p:cTn id="55" dur="indefinite"/>
                                        <p:tgtEl>
                                          <p:spTgt spid="12"/>
                                        </p:tgtEl>
                                        <p:attrNameLst>
                                          <p:attrName>style.fontWeight</p:attrName>
                                        </p:attrNameLst>
                                      </p:cBhvr>
                                      <p:to>
                                        <p:strVal val="bold"/>
                                      </p:to>
                                    </p:set>
                                  </p:childTnLst>
                                </p:cTn>
                              </p:par>
                              <p:par>
                                <p:cTn id="56" presetID="15" presetClass="emph" presetSubtype="0" grpId="1" nodeType="withEffect">
                                  <p:stCondLst>
                                    <p:cond delay="0"/>
                                  </p:stCondLst>
                                  <p:iterate type="lt">
                                    <p:tmAbs val="25"/>
                                  </p:iterate>
                                  <p:childTnLst>
                                    <p:set>
                                      <p:cBhvr override="childStyle">
                                        <p:cTn id="57" dur="indefinite"/>
                                        <p:tgtEl>
                                          <p:spTgt spid="16"/>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2" grpId="1"/>
      <p:bldP spid="13" grpId="0"/>
      <p:bldP spid="14" grpId="0"/>
      <p:bldP spid="15" grpId="0"/>
      <p:bldP spid="16" grpId="0"/>
      <p:bldP spid="1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890" y="-285776"/>
            <a:ext cx="3157502" cy="1399032"/>
          </a:xfrm>
        </p:spPr>
        <p:txBody>
          <a:bodyPr/>
          <a:lstStyle/>
          <a:p>
            <a:r>
              <a:rPr lang="en-GB" dirty="0" smtClean="0"/>
              <a:t>Mizoram</a:t>
            </a:r>
            <a:endParaRPr lang="en-GB" dirty="0"/>
          </a:p>
        </p:txBody>
      </p:sp>
      <p:sp>
        <p:nvSpPr>
          <p:cNvPr id="7" name="TextBox 6"/>
          <p:cNvSpPr txBox="1"/>
          <p:nvPr/>
        </p:nvSpPr>
        <p:spPr>
          <a:xfrm>
            <a:off x="71407" y="785794"/>
            <a:ext cx="9215502" cy="800219"/>
          </a:xfrm>
          <a:prstGeom prst="rect">
            <a:avLst/>
          </a:prstGeom>
          <a:noFill/>
        </p:spPr>
        <p:txBody>
          <a:bodyPr wrap="square" rtlCol="0">
            <a:spAutoFit/>
          </a:bodyPr>
          <a:lstStyle/>
          <a:p>
            <a:r>
              <a:rPr lang="en-GB" sz="2300" dirty="0" err="1" smtClean="0"/>
              <a:t>Mizo</a:t>
            </a:r>
            <a:r>
              <a:rPr lang="en-GB" sz="2300" dirty="0" smtClean="0"/>
              <a:t> people never considered themselves as a part of </a:t>
            </a:r>
            <a:r>
              <a:rPr lang="en-GB" sz="2300" dirty="0" err="1" smtClean="0"/>
              <a:t>british</a:t>
            </a:r>
            <a:r>
              <a:rPr lang="en-GB" sz="2300" dirty="0" smtClean="0"/>
              <a:t> union</a:t>
            </a:r>
            <a:endParaRPr lang="en-GB" sz="2300" dirty="0"/>
          </a:p>
        </p:txBody>
      </p:sp>
      <p:sp>
        <p:nvSpPr>
          <p:cNvPr id="8" name="TextBox 7"/>
          <p:cNvSpPr txBox="1"/>
          <p:nvPr/>
        </p:nvSpPr>
        <p:spPr>
          <a:xfrm>
            <a:off x="71406" y="1357298"/>
            <a:ext cx="8114229" cy="800219"/>
          </a:xfrm>
          <a:prstGeom prst="rect">
            <a:avLst/>
          </a:prstGeom>
          <a:noFill/>
        </p:spPr>
        <p:txBody>
          <a:bodyPr wrap="square" rtlCol="0">
            <a:spAutoFit/>
          </a:bodyPr>
          <a:lstStyle/>
          <a:p>
            <a:r>
              <a:rPr lang="en-GB" sz="2300" dirty="0" smtClean="0"/>
              <a:t>Refused to consider themselves part of India post 1947</a:t>
            </a:r>
          </a:p>
          <a:p>
            <a:r>
              <a:rPr lang="en-GB" sz="2300" dirty="0" smtClean="0"/>
              <a:t>Was a part of Assam State</a:t>
            </a:r>
            <a:endParaRPr lang="en-GB" sz="2300" dirty="0"/>
          </a:p>
        </p:txBody>
      </p:sp>
      <p:sp>
        <p:nvSpPr>
          <p:cNvPr id="10" name="TextBox 9"/>
          <p:cNvSpPr txBox="1"/>
          <p:nvPr/>
        </p:nvSpPr>
        <p:spPr>
          <a:xfrm>
            <a:off x="71406" y="2155258"/>
            <a:ext cx="3398687" cy="446276"/>
          </a:xfrm>
          <a:prstGeom prst="rect">
            <a:avLst/>
          </a:prstGeom>
          <a:noFill/>
        </p:spPr>
        <p:txBody>
          <a:bodyPr wrap="none" rtlCol="0">
            <a:spAutoFit/>
          </a:bodyPr>
          <a:lstStyle/>
          <a:p>
            <a:r>
              <a:rPr lang="en-GB" sz="2300" dirty="0" smtClean="0"/>
              <a:t>1959- Famine in Assam</a:t>
            </a:r>
            <a:endParaRPr lang="en-GB" sz="2300" dirty="0"/>
          </a:p>
        </p:txBody>
      </p:sp>
      <p:sp>
        <p:nvSpPr>
          <p:cNvPr id="11" name="TextBox 10"/>
          <p:cNvSpPr txBox="1"/>
          <p:nvPr/>
        </p:nvSpPr>
        <p:spPr>
          <a:xfrm>
            <a:off x="71406" y="3768542"/>
            <a:ext cx="9111790" cy="446276"/>
          </a:xfrm>
          <a:prstGeom prst="rect">
            <a:avLst/>
          </a:prstGeom>
          <a:noFill/>
        </p:spPr>
        <p:txBody>
          <a:bodyPr wrap="none" rtlCol="0">
            <a:spAutoFit/>
          </a:bodyPr>
          <a:lstStyle/>
          <a:p>
            <a:r>
              <a:rPr lang="en-GB" sz="2300" dirty="0" smtClean="0"/>
              <a:t>Apathy shown by Assamese government towards </a:t>
            </a:r>
            <a:r>
              <a:rPr lang="en-GB" sz="2300" dirty="0" err="1" smtClean="0"/>
              <a:t>mizo</a:t>
            </a:r>
            <a:r>
              <a:rPr lang="en-GB" sz="2300" dirty="0" smtClean="0"/>
              <a:t> people</a:t>
            </a:r>
            <a:endParaRPr lang="en-GB" sz="2300" dirty="0"/>
          </a:p>
        </p:txBody>
      </p:sp>
      <p:sp>
        <p:nvSpPr>
          <p:cNvPr id="12" name="TextBox 11"/>
          <p:cNvSpPr txBox="1"/>
          <p:nvPr/>
        </p:nvSpPr>
        <p:spPr>
          <a:xfrm>
            <a:off x="94902" y="4271855"/>
            <a:ext cx="6763114" cy="800219"/>
          </a:xfrm>
          <a:prstGeom prst="rect">
            <a:avLst/>
          </a:prstGeom>
          <a:noFill/>
        </p:spPr>
        <p:txBody>
          <a:bodyPr wrap="square" rtlCol="0">
            <a:spAutoFit/>
          </a:bodyPr>
          <a:lstStyle/>
          <a:p>
            <a:r>
              <a:rPr lang="en-GB" sz="2300" dirty="0" smtClean="0"/>
              <a:t>Formation of </a:t>
            </a:r>
            <a:r>
              <a:rPr lang="en-GB" sz="2300" dirty="0" err="1" smtClean="0"/>
              <a:t>Mizo</a:t>
            </a:r>
            <a:r>
              <a:rPr lang="en-GB" sz="2300" dirty="0" smtClean="0"/>
              <a:t> National Front(MNF)Under</a:t>
            </a:r>
          </a:p>
          <a:p>
            <a:r>
              <a:rPr lang="en-GB" sz="2300" dirty="0" err="1" smtClean="0"/>
              <a:t>Lal</a:t>
            </a:r>
            <a:r>
              <a:rPr lang="en-GB" sz="2300" dirty="0" smtClean="0"/>
              <a:t> </a:t>
            </a:r>
            <a:r>
              <a:rPr lang="en-GB" sz="2300" dirty="0" err="1" smtClean="0"/>
              <a:t>Denga</a:t>
            </a:r>
            <a:endParaRPr lang="en-GB" sz="2300" dirty="0"/>
          </a:p>
        </p:txBody>
      </p:sp>
      <p:sp>
        <p:nvSpPr>
          <p:cNvPr id="13" name="TextBox 12"/>
          <p:cNvSpPr txBox="1"/>
          <p:nvPr/>
        </p:nvSpPr>
        <p:spPr>
          <a:xfrm>
            <a:off x="0" y="5200549"/>
            <a:ext cx="8429652" cy="800219"/>
          </a:xfrm>
          <a:prstGeom prst="rect">
            <a:avLst/>
          </a:prstGeom>
          <a:noFill/>
        </p:spPr>
        <p:txBody>
          <a:bodyPr wrap="square" rtlCol="0">
            <a:spAutoFit/>
          </a:bodyPr>
          <a:lstStyle/>
          <a:p>
            <a:r>
              <a:rPr lang="en-GB" sz="2300" dirty="0" smtClean="0"/>
              <a:t>Armed campaign against Indian army through </a:t>
            </a:r>
            <a:r>
              <a:rPr lang="en-GB" sz="2300" dirty="0" err="1" smtClean="0"/>
              <a:t>guerilla</a:t>
            </a:r>
            <a:r>
              <a:rPr lang="en-GB" sz="2300" dirty="0" smtClean="0"/>
              <a:t> war ,also aided by east </a:t>
            </a:r>
            <a:r>
              <a:rPr lang="en-GB" sz="2300" dirty="0" err="1" smtClean="0"/>
              <a:t>pakistan</a:t>
            </a:r>
            <a:r>
              <a:rPr lang="en-GB" sz="2300" dirty="0" smtClean="0"/>
              <a:t> government</a:t>
            </a:r>
            <a:endParaRPr lang="en-GB" sz="2300" dirty="0"/>
          </a:p>
        </p:txBody>
      </p:sp>
      <p:pic>
        <p:nvPicPr>
          <p:cNvPr id="23554" name="Picture 2" descr="D:\UPSC\Teaching\Internal Security\North east\mizoram-map.gif"/>
          <p:cNvPicPr>
            <a:picLocks noChangeAspect="1" noChangeArrowheads="1"/>
          </p:cNvPicPr>
          <p:nvPr/>
        </p:nvPicPr>
        <p:blipFill>
          <a:blip r:embed="rId2"/>
          <a:srcRect/>
          <a:stretch>
            <a:fillRect/>
          </a:stretch>
        </p:blipFill>
        <p:spPr bwMode="auto">
          <a:xfrm>
            <a:off x="5429256" y="1512316"/>
            <a:ext cx="3333750" cy="5305425"/>
          </a:xfrm>
          <a:prstGeom prst="rect">
            <a:avLst/>
          </a:prstGeom>
          <a:noFill/>
        </p:spPr>
      </p:pic>
      <p:pic>
        <p:nvPicPr>
          <p:cNvPr id="23555" name="Picture 3" descr="D:\UPSC\Teaching\Internal Security\North east\MizoNationalFront-Facebook.jpg"/>
          <p:cNvPicPr>
            <a:picLocks noChangeAspect="1" noChangeArrowheads="1"/>
          </p:cNvPicPr>
          <p:nvPr/>
        </p:nvPicPr>
        <p:blipFill>
          <a:blip r:embed="rId3"/>
          <a:srcRect/>
          <a:stretch>
            <a:fillRect/>
          </a:stretch>
        </p:blipFill>
        <p:spPr bwMode="auto">
          <a:xfrm>
            <a:off x="4929190" y="0"/>
            <a:ext cx="3619500" cy="2714625"/>
          </a:xfrm>
          <a:prstGeom prst="rect">
            <a:avLst/>
          </a:prstGeom>
          <a:noFill/>
        </p:spPr>
      </p:pic>
      <p:pic>
        <p:nvPicPr>
          <p:cNvPr id="23556" name="Picture 4" descr="D:\UPSC\Teaching\Internal Security\North east\laldenga.png"/>
          <p:cNvPicPr>
            <a:picLocks noChangeAspect="1" noChangeArrowheads="1"/>
          </p:cNvPicPr>
          <p:nvPr/>
        </p:nvPicPr>
        <p:blipFill>
          <a:blip r:embed="rId4"/>
          <a:srcRect t="6250" b="6249"/>
          <a:stretch>
            <a:fillRect/>
          </a:stretch>
        </p:blipFill>
        <p:spPr bwMode="auto">
          <a:xfrm>
            <a:off x="6422571" y="3571876"/>
            <a:ext cx="2721429" cy="3571900"/>
          </a:xfrm>
          <a:prstGeom prst="rect">
            <a:avLst/>
          </a:prstGeom>
          <a:noFill/>
        </p:spPr>
      </p:pic>
      <p:sp>
        <p:nvSpPr>
          <p:cNvPr id="16" name="TextBox 15"/>
          <p:cNvSpPr txBox="1"/>
          <p:nvPr/>
        </p:nvSpPr>
        <p:spPr>
          <a:xfrm>
            <a:off x="71406" y="2643182"/>
            <a:ext cx="5214889" cy="446276"/>
          </a:xfrm>
          <a:prstGeom prst="rect">
            <a:avLst/>
          </a:prstGeom>
          <a:noFill/>
        </p:spPr>
        <p:txBody>
          <a:bodyPr wrap="none" rtlCol="0">
            <a:spAutoFit/>
          </a:bodyPr>
          <a:lstStyle/>
          <a:p>
            <a:r>
              <a:rPr lang="en-GB" sz="2300" dirty="0" smtClean="0"/>
              <a:t>1960- Official Language Act-Assam</a:t>
            </a:r>
            <a:endParaRPr lang="en-GB" sz="2300" dirty="0"/>
          </a:p>
        </p:txBody>
      </p:sp>
      <p:sp>
        <p:nvSpPr>
          <p:cNvPr id="17" name="TextBox 16"/>
          <p:cNvSpPr txBox="1"/>
          <p:nvPr/>
        </p:nvSpPr>
        <p:spPr>
          <a:xfrm>
            <a:off x="98111" y="3197038"/>
            <a:ext cx="6402715" cy="446276"/>
          </a:xfrm>
          <a:prstGeom prst="rect">
            <a:avLst/>
          </a:prstGeom>
          <a:noFill/>
        </p:spPr>
        <p:txBody>
          <a:bodyPr wrap="none" rtlCol="0">
            <a:spAutoFit/>
          </a:bodyPr>
          <a:lstStyle/>
          <a:p>
            <a:r>
              <a:rPr lang="en-GB" sz="2300" dirty="0" smtClean="0"/>
              <a:t>Assamese was made only official language</a:t>
            </a:r>
            <a:endParaRPr lang="en-GB" sz="2300" dirty="0"/>
          </a:p>
        </p:txBody>
      </p:sp>
      <p:sp>
        <p:nvSpPr>
          <p:cNvPr id="15"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23554"/>
                                        </p:tgtEl>
                                      </p:cBhvr>
                                    </p:animEffect>
                                    <p:set>
                                      <p:cBhvr>
                                        <p:cTn id="7" dur="1" fill="hold">
                                          <p:stCondLst>
                                            <p:cond delay="499"/>
                                          </p:stCondLst>
                                        </p:cTn>
                                        <p:tgtEl>
                                          <p:spTgt spid="2355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500"/>
                                        <p:tgtEl>
                                          <p:spTgt spid="12"/>
                                        </p:tgtEl>
                                      </p:cBhvr>
                                    </p:animEffect>
                                  </p:childTnLst>
                                </p:cTn>
                              </p:par>
                              <p:par>
                                <p:cTn id="43" presetID="3" presetClass="entr" presetSubtype="10" fill="hold" nodeType="withEffect">
                                  <p:stCondLst>
                                    <p:cond delay="0"/>
                                  </p:stCondLst>
                                  <p:childTnLst>
                                    <p:set>
                                      <p:cBhvr>
                                        <p:cTn id="44" dur="1" fill="hold">
                                          <p:stCondLst>
                                            <p:cond delay="0"/>
                                          </p:stCondLst>
                                        </p:cTn>
                                        <p:tgtEl>
                                          <p:spTgt spid="23555"/>
                                        </p:tgtEl>
                                        <p:attrNameLst>
                                          <p:attrName>style.visibility</p:attrName>
                                        </p:attrNameLst>
                                      </p:cBhvr>
                                      <p:to>
                                        <p:strVal val="visible"/>
                                      </p:to>
                                    </p:set>
                                    <p:animEffect transition="in" filter="blinds(horizontal)">
                                      <p:cBhvr>
                                        <p:cTn id="45" dur="500"/>
                                        <p:tgtEl>
                                          <p:spTgt spid="23555"/>
                                        </p:tgtEl>
                                      </p:cBhvr>
                                    </p:animEffect>
                                  </p:childTnLst>
                                </p:cTn>
                              </p:par>
                              <p:par>
                                <p:cTn id="46" presetID="3" presetClass="entr" presetSubtype="10" fill="hold" nodeType="withEffect">
                                  <p:stCondLst>
                                    <p:cond delay="0"/>
                                  </p:stCondLst>
                                  <p:childTnLst>
                                    <p:set>
                                      <p:cBhvr>
                                        <p:cTn id="47" dur="1" fill="hold">
                                          <p:stCondLst>
                                            <p:cond delay="0"/>
                                          </p:stCondLst>
                                        </p:cTn>
                                        <p:tgtEl>
                                          <p:spTgt spid="23556"/>
                                        </p:tgtEl>
                                        <p:attrNameLst>
                                          <p:attrName>style.visibility</p:attrName>
                                        </p:attrNameLst>
                                      </p:cBhvr>
                                      <p:to>
                                        <p:strVal val="visible"/>
                                      </p:to>
                                    </p:set>
                                    <p:animEffect transition="in" filter="blinds(horizontal)">
                                      <p:cBhvr>
                                        <p:cTn id="48" dur="500"/>
                                        <p:tgtEl>
                                          <p:spTgt spid="23556"/>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xit" presetSubtype="10" fill="hold" nodeType="clickEffect">
                                  <p:stCondLst>
                                    <p:cond delay="0"/>
                                  </p:stCondLst>
                                  <p:childTnLst>
                                    <p:animEffect transition="out" filter="blinds(horizontal)">
                                      <p:cBhvr>
                                        <p:cTn id="52" dur="500"/>
                                        <p:tgtEl>
                                          <p:spTgt spid="23556"/>
                                        </p:tgtEl>
                                      </p:cBhvr>
                                    </p:animEffect>
                                    <p:set>
                                      <p:cBhvr>
                                        <p:cTn id="53" dur="1" fill="hold">
                                          <p:stCondLst>
                                            <p:cond delay="499"/>
                                          </p:stCondLst>
                                        </p:cTn>
                                        <p:tgtEl>
                                          <p:spTgt spid="23556"/>
                                        </p:tgtEl>
                                        <p:attrNameLst>
                                          <p:attrName>style.visibility</p:attrName>
                                        </p:attrNameLst>
                                      </p:cBhvr>
                                      <p:to>
                                        <p:strVal val="hidden"/>
                                      </p:to>
                                    </p:set>
                                  </p:childTnLst>
                                </p:cTn>
                              </p:par>
                              <p:par>
                                <p:cTn id="54" presetID="3" presetClass="exit" presetSubtype="10" fill="hold" nodeType="withEffect">
                                  <p:stCondLst>
                                    <p:cond delay="0"/>
                                  </p:stCondLst>
                                  <p:childTnLst>
                                    <p:animEffect transition="out" filter="blinds(horizontal)">
                                      <p:cBhvr>
                                        <p:cTn id="55" dur="500"/>
                                        <p:tgtEl>
                                          <p:spTgt spid="23555"/>
                                        </p:tgtEl>
                                      </p:cBhvr>
                                    </p:animEffect>
                                    <p:set>
                                      <p:cBhvr>
                                        <p:cTn id="56" dur="1" fill="hold">
                                          <p:stCondLst>
                                            <p:cond delay="499"/>
                                          </p:stCondLst>
                                        </p:cTn>
                                        <p:tgtEl>
                                          <p:spTgt spid="23555"/>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blinds(horizontal)">
                                      <p:cBhvr>
                                        <p:cTn id="6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2" grpId="0"/>
      <p:bldP spid="13" grpId="0"/>
      <p:bldP spid="16" grpId="0"/>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890" y="-428652"/>
            <a:ext cx="3157502" cy="1399032"/>
          </a:xfrm>
        </p:spPr>
        <p:txBody>
          <a:bodyPr/>
          <a:lstStyle/>
          <a:p>
            <a:r>
              <a:rPr lang="en-GB" dirty="0" smtClean="0"/>
              <a:t>Mizoram</a:t>
            </a:r>
            <a:endParaRPr lang="en-GB" dirty="0"/>
          </a:p>
        </p:txBody>
      </p:sp>
      <p:sp>
        <p:nvSpPr>
          <p:cNvPr id="15" name="TextBox 14"/>
          <p:cNvSpPr txBox="1"/>
          <p:nvPr/>
        </p:nvSpPr>
        <p:spPr>
          <a:xfrm>
            <a:off x="0" y="1071546"/>
            <a:ext cx="9144000" cy="800219"/>
          </a:xfrm>
          <a:prstGeom prst="rect">
            <a:avLst/>
          </a:prstGeom>
          <a:noFill/>
        </p:spPr>
        <p:txBody>
          <a:bodyPr wrap="square" rtlCol="0">
            <a:spAutoFit/>
          </a:bodyPr>
          <a:lstStyle/>
          <a:p>
            <a:r>
              <a:rPr lang="en-GB" sz="2300" dirty="0" smtClean="0"/>
              <a:t>Use of </a:t>
            </a:r>
            <a:r>
              <a:rPr lang="en-GB" sz="2300" u="sng" dirty="0" smtClean="0"/>
              <a:t>force </a:t>
            </a:r>
            <a:r>
              <a:rPr lang="en-GB" sz="2300" dirty="0" smtClean="0"/>
              <a:t>by India and large scale </a:t>
            </a:r>
            <a:r>
              <a:rPr lang="en-GB" sz="2300" u="sng" dirty="0" smtClean="0"/>
              <a:t>human loss </a:t>
            </a:r>
            <a:r>
              <a:rPr lang="en-GB" sz="2300" dirty="0" smtClean="0"/>
              <a:t>compelled </a:t>
            </a:r>
            <a:r>
              <a:rPr lang="en-GB" sz="2300" dirty="0" err="1" smtClean="0"/>
              <a:t>lal</a:t>
            </a:r>
            <a:r>
              <a:rPr lang="en-GB" sz="2300" dirty="0" smtClean="0"/>
              <a:t> </a:t>
            </a:r>
            <a:r>
              <a:rPr lang="en-GB" sz="2300" dirty="0" err="1" smtClean="0"/>
              <a:t>denga</a:t>
            </a:r>
            <a:r>
              <a:rPr lang="en-GB" sz="2300" dirty="0" smtClean="0"/>
              <a:t> for negotiations with Indian government</a:t>
            </a:r>
            <a:endParaRPr lang="en-GB" sz="2300" dirty="0"/>
          </a:p>
        </p:txBody>
      </p:sp>
      <p:sp>
        <p:nvSpPr>
          <p:cNvPr id="18" name="Rectangle 17"/>
          <p:cNvSpPr/>
          <p:nvPr/>
        </p:nvSpPr>
        <p:spPr>
          <a:xfrm>
            <a:off x="0" y="1928802"/>
            <a:ext cx="9144000" cy="1508105"/>
          </a:xfrm>
          <a:prstGeom prst="rect">
            <a:avLst/>
          </a:prstGeom>
        </p:spPr>
        <p:txBody>
          <a:bodyPr wrap="square">
            <a:spAutoFit/>
          </a:bodyPr>
          <a:lstStyle/>
          <a:p>
            <a:r>
              <a:rPr lang="en-GB" sz="2300" dirty="0" smtClean="0"/>
              <a:t>Signing of the </a:t>
            </a:r>
            <a:r>
              <a:rPr lang="en-GB" sz="2300" b="1" dirty="0" err="1" smtClean="0"/>
              <a:t>Mizo</a:t>
            </a:r>
            <a:r>
              <a:rPr lang="en-GB" sz="2300" b="1" dirty="0" smtClean="0"/>
              <a:t> Peace Accord between the Union government and the </a:t>
            </a:r>
            <a:r>
              <a:rPr lang="en-GB" sz="2300" b="1" dirty="0" err="1" smtClean="0"/>
              <a:t>Mizo</a:t>
            </a:r>
            <a:r>
              <a:rPr lang="en-GB" sz="2300" b="1" dirty="0" smtClean="0"/>
              <a:t> National Front </a:t>
            </a:r>
            <a:r>
              <a:rPr lang="en-GB" sz="2300" dirty="0" smtClean="0"/>
              <a:t>(</a:t>
            </a:r>
            <a:r>
              <a:rPr lang="en-GB" sz="2300" b="1" dirty="0" smtClean="0"/>
              <a:t>MNF) led by </a:t>
            </a:r>
            <a:r>
              <a:rPr lang="en-GB" sz="2300" b="1" dirty="0" err="1" smtClean="0"/>
              <a:t>Pu</a:t>
            </a:r>
            <a:r>
              <a:rPr lang="en-GB" sz="2300" b="1" dirty="0" smtClean="0"/>
              <a:t> </a:t>
            </a:r>
            <a:r>
              <a:rPr lang="en-GB" sz="2300" b="1" dirty="0" err="1" smtClean="0"/>
              <a:t>Laldenga</a:t>
            </a:r>
            <a:r>
              <a:rPr lang="en-GB" sz="2300" b="1" dirty="0" smtClean="0"/>
              <a:t> in 1986 after 20 years of insurgency and the grant of statehood in 1987</a:t>
            </a:r>
            <a:endParaRPr lang="en-GB" sz="2300" dirty="0"/>
          </a:p>
        </p:txBody>
      </p:sp>
      <p:sp>
        <p:nvSpPr>
          <p:cNvPr id="19" name="TextBox 18"/>
          <p:cNvSpPr txBox="1"/>
          <p:nvPr/>
        </p:nvSpPr>
        <p:spPr>
          <a:xfrm>
            <a:off x="0" y="3429000"/>
            <a:ext cx="9144000" cy="800219"/>
          </a:xfrm>
          <a:prstGeom prst="rect">
            <a:avLst/>
          </a:prstGeom>
          <a:noFill/>
        </p:spPr>
        <p:txBody>
          <a:bodyPr wrap="square" rtlCol="0">
            <a:spAutoFit/>
          </a:bodyPr>
          <a:lstStyle/>
          <a:p>
            <a:r>
              <a:rPr lang="en-GB" sz="2300" dirty="0" err="1" smtClean="0"/>
              <a:t>Lal</a:t>
            </a:r>
            <a:r>
              <a:rPr lang="en-GB" sz="2300" dirty="0" smtClean="0"/>
              <a:t> </a:t>
            </a:r>
            <a:r>
              <a:rPr lang="en-GB" sz="2300" dirty="0" err="1" smtClean="0"/>
              <a:t>Denga</a:t>
            </a:r>
            <a:r>
              <a:rPr lang="en-GB" sz="2300" dirty="0" smtClean="0"/>
              <a:t> becomes Chief Minister, end of Mizoram's armed conflict</a:t>
            </a:r>
            <a:endParaRPr lang="en-GB" sz="2300" dirty="0"/>
          </a:p>
        </p:txBody>
      </p:sp>
      <p:sp>
        <p:nvSpPr>
          <p:cNvPr id="16" name="TextBox 15"/>
          <p:cNvSpPr txBox="1"/>
          <p:nvPr/>
        </p:nvSpPr>
        <p:spPr>
          <a:xfrm>
            <a:off x="-32" y="571480"/>
            <a:ext cx="9144000" cy="446276"/>
          </a:xfrm>
          <a:prstGeom prst="rect">
            <a:avLst/>
          </a:prstGeom>
          <a:noFill/>
        </p:spPr>
        <p:txBody>
          <a:bodyPr wrap="square" rtlCol="0">
            <a:spAutoFit/>
          </a:bodyPr>
          <a:lstStyle/>
          <a:p>
            <a:r>
              <a:rPr lang="en-GB" sz="2300" dirty="0" smtClean="0"/>
              <a:t>Q. How it was brought under control?</a:t>
            </a:r>
            <a:endParaRPr lang="en-GB" sz="2300" dirty="0"/>
          </a:p>
        </p:txBody>
      </p:sp>
      <p:pic>
        <p:nvPicPr>
          <p:cNvPr id="3074" name="Picture 2" descr="D:\UPSC\Teaching\Internal Security\North east\mizo peace accord.jpg"/>
          <p:cNvPicPr>
            <a:picLocks noChangeAspect="1" noChangeArrowheads="1"/>
          </p:cNvPicPr>
          <p:nvPr/>
        </p:nvPicPr>
        <p:blipFill>
          <a:blip r:embed="rId2" cstate="print"/>
          <a:srcRect/>
          <a:stretch>
            <a:fillRect/>
          </a:stretch>
        </p:blipFill>
        <p:spPr bwMode="auto">
          <a:xfrm>
            <a:off x="4071934" y="3869510"/>
            <a:ext cx="4857784" cy="2988490"/>
          </a:xfrm>
          <a:prstGeom prst="rect">
            <a:avLst/>
          </a:prstGeom>
          <a:noFill/>
        </p:spPr>
      </p:pic>
      <p:sp>
        <p:nvSpPr>
          <p:cNvPr id="9"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1"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par>
                                <p:cTn id="18" presetID="3" presetClass="entr" presetSubtype="10" fill="hold" nodeType="withEffect">
                                  <p:stCondLst>
                                    <p:cond delay="0"/>
                                  </p:stCondLst>
                                  <p:childTnLst>
                                    <p:set>
                                      <p:cBhvr>
                                        <p:cTn id="19" dur="1" fill="hold">
                                          <p:stCondLst>
                                            <p:cond delay="0"/>
                                          </p:stCondLst>
                                        </p:cTn>
                                        <p:tgtEl>
                                          <p:spTgt spid="3074"/>
                                        </p:tgtEl>
                                        <p:attrNameLst>
                                          <p:attrName>style.visibility</p:attrName>
                                        </p:attrNameLst>
                                      </p:cBhvr>
                                      <p:to>
                                        <p:strVal val="visible"/>
                                      </p:to>
                                    </p:set>
                                    <p:animEffect transition="in" filter="blinds(horizontal)">
                                      <p:cBhvr>
                                        <p:cTn id="20" dur="500"/>
                                        <p:tgtEl>
                                          <p:spTgt spid="307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linds(horizont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1"/>
      <p:bldP spid="19" grpId="0"/>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62" y="-41734"/>
            <a:ext cx="9372608" cy="1399032"/>
          </a:xfrm>
        </p:spPr>
        <p:txBody>
          <a:bodyPr>
            <a:normAutofit fontScale="90000"/>
          </a:bodyPr>
          <a:lstStyle/>
          <a:p>
            <a:pPr algn="l"/>
            <a:r>
              <a:rPr lang="en-GB" dirty="0" smtClean="0"/>
              <a:t>Reasons for the existence of the Armed Ethnic groups</a:t>
            </a:r>
            <a:endParaRPr lang="en-GB" dirty="0"/>
          </a:p>
        </p:txBody>
      </p:sp>
      <p:sp>
        <p:nvSpPr>
          <p:cNvPr id="3" name="TextBox 2"/>
          <p:cNvSpPr txBox="1"/>
          <p:nvPr/>
        </p:nvSpPr>
        <p:spPr>
          <a:xfrm>
            <a:off x="214282" y="1630908"/>
            <a:ext cx="3857652" cy="446276"/>
          </a:xfrm>
          <a:prstGeom prst="rect">
            <a:avLst/>
          </a:prstGeom>
          <a:noFill/>
        </p:spPr>
        <p:txBody>
          <a:bodyPr wrap="square" rtlCol="0">
            <a:spAutoFit/>
          </a:bodyPr>
          <a:lstStyle/>
          <a:p>
            <a:r>
              <a:rPr lang="en-GB" sz="2300" b="1" dirty="0" smtClean="0"/>
              <a:t>1. Political Mobilisation</a:t>
            </a:r>
            <a:endParaRPr lang="en-GB" sz="2300" b="1" dirty="0"/>
          </a:p>
        </p:txBody>
      </p:sp>
      <p:sp>
        <p:nvSpPr>
          <p:cNvPr id="4" name="TextBox 3"/>
          <p:cNvSpPr txBox="1"/>
          <p:nvPr/>
        </p:nvSpPr>
        <p:spPr>
          <a:xfrm>
            <a:off x="214282" y="2143116"/>
            <a:ext cx="3286148" cy="800219"/>
          </a:xfrm>
          <a:prstGeom prst="rect">
            <a:avLst/>
          </a:prstGeom>
          <a:noFill/>
        </p:spPr>
        <p:txBody>
          <a:bodyPr wrap="square" rtlCol="0">
            <a:spAutoFit/>
          </a:bodyPr>
          <a:lstStyle/>
          <a:p>
            <a:r>
              <a:rPr lang="en-GB" sz="2300" b="1" dirty="0" smtClean="0"/>
              <a:t>2. Easy availability of arms</a:t>
            </a:r>
            <a:endParaRPr lang="en-GB" sz="2300" b="1" dirty="0"/>
          </a:p>
        </p:txBody>
      </p:sp>
      <p:sp>
        <p:nvSpPr>
          <p:cNvPr id="5" name="Rectangle 4"/>
          <p:cNvSpPr/>
          <p:nvPr/>
        </p:nvSpPr>
        <p:spPr>
          <a:xfrm>
            <a:off x="214282" y="3054162"/>
            <a:ext cx="2662908" cy="446276"/>
          </a:xfrm>
          <a:prstGeom prst="rect">
            <a:avLst/>
          </a:prstGeom>
        </p:spPr>
        <p:txBody>
          <a:bodyPr wrap="none">
            <a:spAutoFit/>
          </a:bodyPr>
          <a:lstStyle/>
          <a:p>
            <a:r>
              <a:rPr lang="en-GB" sz="2300" b="1" dirty="0" smtClean="0"/>
              <a:t>3.Popular support</a:t>
            </a:r>
            <a:endParaRPr lang="en-GB" sz="2300" b="1" dirty="0"/>
          </a:p>
        </p:txBody>
      </p:sp>
      <p:sp>
        <p:nvSpPr>
          <p:cNvPr id="6" name="Rectangle 5"/>
          <p:cNvSpPr/>
          <p:nvPr/>
        </p:nvSpPr>
        <p:spPr>
          <a:xfrm>
            <a:off x="214283" y="3628913"/>
            <a:ext cx="3571900" cy="800219"/>
          </a:xfrm>
          <a:prstGeom prst="rect">
            <a:avLst/>
          </a:prstGeom>
        </p:spPr>
        <p:txBody>
          <a:bodyPr wrap="square">
            <a:spAutoFit/>
          </a:bodyPr>
          <a:lstStyle/>
          <a:p>
            <a:r>
              <a:rPr lang="en-GB" sz="2300" b="1" dirty="0" smtClean="0"/>
              <a:t>4.Area to work- no space constraints</a:t>
            </a:r>
            <a:endParaRPr lang="en-GB" sz="2300" b="1" dirty="0"/>
          </a:p>
        </p:txBody>
      </p:sp>
      <p:sp>
        <p:nvSpPr>
          <p:cNvPr id="7" name="Rectangle 6"/>
          <p:cNvSpPr/>
          <p:nvPr/>
        </p:nvSpPr>
        <p:spPr>
          <a:xfrm>
            <a:off x="214282" y="4554360"/>
            <a:ext cx="2710999" cy="446276"/>
          </a:xfrm>
          <a:prstGeom prst="rect">
            <a:avLst/>
          </a:prstGeom>
        </p:spPr>
        <p:txBody>
          <a:bodyPr wrap="none">
            <a:spAutoFit/>
          </a:bodyPr>
          <a:lstStyle/>
          <a:p>
            <a:r>
              <a:rPr lang="en-GB" sz="2300" b="1" dirty="0" smtClean="0"/>
              <a:t>5.External support</a:t>
            </a:r>
            <a:endParaRPr lang="en-GB" sz="2300" b="1" dirty="0"/>
          </a:p>
        </p:txBody>
      </p:sp>
      <p:pic>
        <p:nvPicPr>
          <p:cNvPr id="24578" name="Picture 2" descr="D:\UPSC\Teaching\Internal Security\North east\politician-cartoon-in-india.jpg"/>
          <p:cNvPicPr>
            <a:picLocks noChangeAspect="1" noChangeArrowheads="1"/>
          </p:cNvPicPr>
          <p:nvPr/>
        </p:nvPicPr>
        <p:blipFill>
          <a:blip r:embed="rId2"/>
          <a:srcRect/>
          <a:stretch>
            <a:fillRect/>
          </a:stretch>
        </p:blipFill>
        <p:spPr bwMode="auto">
          <a:xfrm>
            <a:off x="3714744" y="1477694"/>
            <a:ext cx="5280000" cy="2880000"/>
          </a:xfrm>
          <a:prstGeom prst="rect">
            <a:avLst/>
          </a:prstGeom>
          <a:noFill/>
        </p:spPr>
      </p:pic>
      <p:pic>
        <p:nvPicPr>
          <p:cNvPr id="24579" name="Picture 3" descr="D:\UPSC\Teaching\Internal Security\North east\arms.jpg"/>
          <p:cNvPicPr>
            <a:picLocks noChangeAspect="1" noChangeArrowheads="1"/>
          </p:cNvPicPr>
          <p:nvPr/>
        </p:nvPicPr>
        <p:blipFill>
          <a:blip r:embed="rId3"/>
          <a:srcRect/>
          <a:stretch>
            <a:fillRect/>
          </a:stretch>
        </p:blipFill>
        <p:spPr bwMode="auto">
          <a:xfrm>
            <a:off x="3857620" y="1635766"/>
            <a:ext cx="4857754" cy="2936242"/>
          </a:xfrm>
          <a:prstGeom prst="rect">
            <a:avLst/>
          </a:prstGeom>
          <a:noFill/>
        </p:spPr>
      </p:pic>
      <p:pic>
        <p:nvPicPr>
          <p:cNvPr id="24580" name="Picture 4" descr="D:\UPSC\Teaching\Internal Security\North east\Area-of-North-East-States-in-Sq.-KM-North-East-India-State-Analysis.png"/>
          <p:cNvPicPr>
            <a:picLocks noChangeAspect="1" noChangeArrowheads="1"/>
          </p:cNvPicPr>
          <p:nvPr/>
        </p:nvPicPr>
        <p:blipFill>
          <a:blip r:embed="rId4"/>
          <a:srcRect/>
          <a:stretch>
            <a:fillRect/>
          </a:stretch>
        </p:blipFill>
        <p:spPr bwMode="auto">
          <a:xfrm>
            <a:off x="3600774" y="1928802"/>
            <a:ext cx="5543226" cy="2880000"/>
          </a:xfrm>
          <a:prstGeom prst="rect">
            <a:avLst/>
          </a:prstGeom>
          <a:noFill/>
        </p:spPr>
      </p:pic>
      <p:pic>
        <p:nvPicPr>
          <p:cNvPr id="24581" name="Picture 5" descr="D:\UPSC\Teaching\Internal Security\North east\Forest_cover.jpg"/>
          <p:cNvPicPr>
            <a:picLocks noChangeAspect="1" noChangeArrowheads="1"/>
          </p:cNvPicPr>
          <p:nvPr/>
        </p:nvPicPr>
        <p:blipFill>
          <a:blip r:embed="rId5"/>
          <a:srcRect/>
          <a:stretch>
            <a:fillRect/>
          </a:stretch>
        </p:blipFill>
        <p:spPr bwMode="auto">
          <a:xfrm>
            <a:off x="3714744" y="1714488"/>
            <a:ext cx="5143536" cy="3165752"/>
          </a:xfrm>
          <a:prstGeom prst="rect">
            <a:avLst/>
          </a:prstGeom>
          <a:noFill/>
        </p:spPr>
      </p:pic>
      <p:pic>
        <p:nvPicPr>
          <p:cNvPr id="24582" name="Picture 6" descr="D:\UPSC\Teaching\Internal Security\North east\china in ne.jpg"/>
          <p:cNvPicPr>
            <a:picLocks noChangeAspect="1" noChangeArrowheads="1"/>
          </p:cNvPicPr>
          <p:nvPr/>
        </p:nvPicPr>
        <p:blipFill>
          <a:blip r:embed="rId6"/>
          <a:srcRect/>
          <a:stretch>
            <a:fillRect/>
          </a:stretch>
        </p:blipFill>
        <p:spPr bwMode="auto">
          <a:xfrm>
            <a:off x="3690968" y="2243158"/>
            <a:ext cx="5238750" cy="4114800"/>
          </a:xfrm>
          <a:prstGeom prst="rect">
            <a:avLst/>
          </a:prstGeom>
          <a:noFill/>
        </p:spPr>
      </p:pic>
      <p:sp>
        <p:nvSpPr>
          <p:cNvPr id="14"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24578"/>
                                        </p:tgtEl>
                                        <p:attrNameLst>
                                          <p:attrName>style.visibility</p:attrName>
                                        </p:attrNameLst>
                                      </p:cBhvr>
                                      <p:to>
                                        <p:strVal val="visible"/>
                                      </p:to>
                                    </p:set>
                                    <p:animEffect transition="in" filter="blinds(horizontal)">
                                      <p:cBhvr>
                                        <p:cTn id="10" dur="500"/>
                                        <p:tgtEl>
                                          <p:spTgt spid="2457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nodeType="withEffect">
                                  <p:stCondLst>
                                    <p:cond delay="0"/>
                                  </p:stCondLst>
                                  <p:childTnLst>
                                    <p:set>
                                      <p:cBhvr>
                                        <p:cTn id="17" dur="1" fill="hold">
                                          <p:stCondLst>
                                            <p:cond delay="0"/>
                                          </p:stCondLst>
                                        </p:cTn>
                                        <p:tgtEl>
                                          <p:spTgt spid="24579"/>
                                        </p:tgtEl>
                                        <p:attrNameLst>
                                          <p:attrName>style.visibility</p:attrName>
                                        </p:attrNameLst>
                                      </p:cBhvr>
                                      <p:to>
                                        <p:strVal val="visible"/>
                                      </p:to>
                                    </p:set>
                                    <p:animEffect transition="in" filter="blinds(horizontal)">
                                      <p:cBhvr>
                                        <p:cTn id="18" dur="500"/>
                                        <p:tgtEl>
                                          <p:spTgt spid="2457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linds(horizontal)">
                                      <p:cBhvr>
                                        <p:cTn id="28" dur="500"/>
                                        <p:tgtEl>
                                          <p:spTgt spid="6"/>
                                        </p:tgtEl>
                                      </p:cBhvr>
                                    </p:animEffect>
                                  </p:childTnLst>
                                </p:cTn>
                              </p:par>
                              <p:par>
                                <p:cTn id="29" presetID="3" presetClass="entr" presetSubtype="10" fill="hold" nodeType="withEffect">
                                  <p:stCondLst>
                                    <p:cond delay="0"/>
                                  </p:stCondLst>
                                  <p:childTnLst>
                                    <p:set>
                                      <p:cBhvr>
                                        <p:cTn id="30" dur="1" fill="hold">
                                          <p:stCondLst>
                                            <p:cond delay="0"/>
                                          </p:stCondLst>
                                        </p:cTn>
                                        <p:tgtEl>
                                          <p:spTgt spid="24580"/>
                                        </p:tgtEl>
                                        <p:attrNameLst>
                                          <p:attrName>style.visibility</p:attrName>
                                        </p:attrNameLst>
                                      </p:cBhvr>
                                      <p:to>
                                        <p:strVal val="visible"/>
                                      </p:to>
                                    </p:set>
                                    <p:animEffect transition="in" filter="blinds(horizontal)">
                                      <p:cBhvr>
                                        <p:cTn id="31" dur="500"/>
                                        <p:tgtEl>
                                          <p:spTgt spid="2458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4581"/>
                                        </p:tgtEl>
                                        <p:attrNameLst>
                                          <p:attrName>style.visibility</p:attrName>
                                        </p:attrNameLst>
                                      </p:cBhvr>
                                      <p:to>
                                        <p:strVal val="visible"/>
                                      </p:to>
                                    </p:set>
                                    <p:animEffect transition="in" filter="blinds(horizontal)">
                                      <p:cBhvr>
                                        <p:cTn id="36" dur="500"/>
                                        <p:tgtEl>
                                          <p:spTgt spid="24581"/>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blinds(horizontal)">
                                      <p:cBhvr>
                                        <p:cTn id="41" dur="500"/>
                                        <p:tgtEl>
                                          <p:spTgt spid="7"/>
                                        </p:tgtEl>
                                      </p:cBhvr>
                                    </p:animEffect>
                                  </p:childTnLst>
                                </p:cTn>
                              </p:par>
                              <p:par>
                                <p:cTn id="42" presetID="3" presetClass="entr" presetSubtype="10" fill="hold" nodeType="withEffect">
                                  <p:stCondLst>
                                    <p:cond delay="0"/>
                                  </p:stCondLst>
                                  <p:childTnLst>
                                    <p:set>
                                      <p:cBhvr>
                                        <p:cTn id="43" dur="1" fill="hold">
                                          <p:stCondLst>
                                            <p:cond delay="0"/>
                                          </p:stCondLst>
                                        </p:cTn>
                                        <p:tgtEl>
                                          <p:spTgt spid="24582"/>
                                        </p:tgtEl>
                                        <p:attrNameLst>
                                          <p:attrName>style.visibility</p:attrName>
                                        </p:attrNameLst>
                                      </p:cBhvr>
                                      <p:to>
                                        <p:strVal val="visible"/>
                                      </p:to>
                                    </p:set>
                                    <p:animEffect transition="in" filter="blinds(horizontal)">
                                      <p:cBhvr>
                                        <p:cTn id="44" dur="500"/>
                                        <p:tgtEl>
                                          <p:spTgt spid="24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890" y="-142900"/>
            <a:ext cx="9586890" cy="1500198"/>
          </a:xfrm>
        </p:spPr>
        <p:txBody>
          <a:bodyPr>
            <a:normAutofit/>
          </a:bodyPr>
          <a:lstStyle/>
          <a:p>
            <a:r>
              <a:rPr lang="en-GB" dirty="0" smtClean="0"/>
              <a:t>Reasons for the existence of the Armed Ethnic groups</a:t>
            </a:r>
            <a:endParaRPr lang="en-GB" dirty="0"/>
          </a:p>
        </p:txBody>
      </p:sp>
      <p:sp>
        <p:nvSpPr>
          <p:cNvPr id="3" name="TextBox 2"/>
          <p:cNvSpPr txBox="1"/>
          <p:nvPr/>
        </p:nvSpPr>
        <p:spPr>
          <a:xfrm>
            <a:off x="71406" y="1214422"/>
            <a:ext cx="3857652" cy="446276"/>
          </a:xfrm>
          <a:prstGeom prst="rect">
            <a:avLst/>
          </a:prstGeom>
          <a:noFill/>
        </p:spPr>
        <p:txBody>
          <a:bodyPr wrap="square" rtlCol="0">
            <a:spAutoFit/>
          </a:bodyPr>
          <a:lstStyle/>
          <a:p>
            <a:r>
              <a:rPr lang="en-GB" sz="2300" b="1" dirty="0" smtClean="0"/>
              <a:t>1. Political Mobilisation</a:t>
            </a:r>
            <a:endParaRPr lang="en-GB" sz="2300" b="1" dirty="0"/>
          </a:p>
        </p:txBody>
      </p:sp>
      <p:sp>
        <p:nvSpPr>
          <p:cNvPr id="4" name="Rectangle 3"/>
          <p:cNvSpPr/>
          <p:nvPr/>
        </p:nvSpPr>
        <p:spPr>
          <a:xfrm>
            <a:off x="-32" y="1643050"/>
            <a:ext cx="8501122" cy="1154162"/>
          </a:xfrm>
          <a:prstGeom prst="rect">
            <a:avLst/>
          </a:prstGeom>
        </p:spPr>
        <p:txBody>
          <a:bodyPr wrap="square">
            <a:spAutoFit/>
          </a:bodyPr>
          <a:lstStyle/>
          <a:p>
            <a:r>
              <a:rPr lang="en-GB" sz="2300" dirty="0" smtClean="0"/>
              <a:t>garner popular support for their violent activities by citing a political cause, significantly important to the target population</a:t>
            </a:r>
            <a:endParaRPr lang="en-GB" sz="2300" dirty="0"/>
          </a:p>
        </p:txBody>
      </p:sp>
      <p:sp>
        <p:nvSpPr>
          <p:cNvPr id="6" name="Rectangle 5"/>
          <p:cNvSpPr/>
          <p:nvPr/>
        </p:nvSpPr>
        <p:spPr>
          <a:xfrm>
            <a:off x="-32" y="2643182"/>
            <a:ext cx="9144000" cy="800219"/>
          </a:xfrm>
          <a:prstGeom prst="rect">
            <a:avLst/>
          </a:prstGeom>
        </p:spPr>
        <p:txBody>
          <a:bodyPr wrap="square">
            <a:spAutoFit/>
          </a:bodyPr>
          <a:lstStyle/>
          <a:p>
            <a:r>
              <a:rPr lang="en-GB" sz="2300" dirty="0" smtClean="0"/>
              <a:t>insurgent groups construct a </a:t>
            </a:r>
            <a:r>
              <a:rPr lang="en-GB" sz="2300" u="sng" dirty="0" smtClean="0"/>
              <a:t>social imaginary </a:t>
            </a:r>
            <a:r>
              <a:rPr lang="en-GB" sz="2300" dirty="0" smtClean="0"/>
              <a:t>based on real or perceived political alienation and cultural subjugation</a:t>
            </a:r>
            <a:endParaRPr lang="en-GB" sz="2300" dirty="0"/>
          </a:p>
        </p:txBody>
      </p:sp>
      <p:sp>
        <p:nvSpPr>
          <p:cNvPr id="7" name="Rectangle 6"/>
          <p:cNvSpPr/>
          <p:nvPr/>
        </p:nvSpPr>
        <p:spPr>
          <a:xfrm>
            <a:off x="0" y="3500438"/>
            <a:ext cx="9144000" cy="800219"/>
          </a:xfrm>
          <a:prstGeom prst="rect">
            <a:avLst/>
          </a:prstGeom>
        </p:spPr>
        <p:txBody>
          <a:bodyPr wrap="square">
            <a:spAutoFit/>
          </a:bodyPr>
          <a:lstStyle/>
          <a:p>
            <a:r>
              <a:rPr lang="en-GB" sz="2300" dirty="0" smtClean="0"/>
              <a:t>visible showcasing of power attracts unemployed youths in areas where the state is unable to provide decent alternative livelihoods</a:t>
            </a:r>
            <a:endParaRPr lang="en-GB" sz="2300" dirty="0"/>
          </a:p>
        </p:txBody>
      </p:sp>
      <p:sp>
        <p:nvSpPr>
          <p:cNvPr id="8" name="Rectangle 7"/>
          <p:cNvSpPr/>
          <p:nvPr/>
        </p:nvSpPr>
        <p:spPr>
          <a:xfrm>
            <a:off x="0" y="4346540"/>
            <a:ext cx="9144000" cy="1154162"/>
          </a:xfrm>
          <a:prstGeom prst="rect">
            <a:avLst/>
          </a:prstGeom>
        </p:spPr>
        <p:txBody>
          <a:bodyPr wrap="square">
            <a:spAutoFit/>
          </a:bodyPr>
          <a:lstStyle/>
          <a:p>
            <a:r>
              <a:rPr lang="en-GB" sz="2300" dirty="0" smtClean="0"/>
              <a:t>NSCN (IM)- political objective is Naga territorial unification and sovereignty based on the outfit’ s historical narrative of Naga independent status</a:t>
            </a:r>
            <a:endParaRPr lang="en-GB" sz="2300" dirty="0"/>
          </a:p>
        </p:txBody>
      </p:sp>
      <p:sp>
        <p:nvSpPr>
          <p:cNvPr id="9" name="Rectangle 8"/>
          <p:cNvSpPr/>
          <p:nvPr/>
        </p:nvSpPr>
        <p:spPr>
          <a:xfrm>
            <a:off x="0" y="5286388"/>
            <a:ext cx="9144000" cy="800219"/>
          </a:xfrm>
          <a:prstGeom prst="rect">
            <a:avLst/>
          </a:prstGeom>
        </p:spPr>
        <p:txBody>
          <a:bodyPr wrap="square">
            <a:spAutoFit/>
          </a:bodyPr>
          <a:lstStyle/>
          <a:p>
            <a:r>
              <a:rPr lang="en-GB" sz="2300" dirty="0" smtClean="0"/>
              <a:t>ULFA utilizes the politics of Assamese exploitation at the hands of New Delhi</a:t>
            </a:r>
            <a:endParaRPr lang="en-GB" sz="2300" dirty="0"/>
          </a:p>
        </p:txBody>
      </p:sp>
      <p:sp>
        <p:nvSpPr>
          <p:cNvPr id="11"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30" y="-142900"/>
            <a:ext cx="9586890" cy="1428760"/>
          </a:xfrm>
        </p:spPr>
        <p:txBody>
          <a:bodyPr>
            <a:normAutofit fontScale="90000"/>
          </a:bodyPr>
          <a:lstStyle/>
          <a:p>
            <a:pPr algn="l"/>
            <a:r>
              <a:rPr lang="en-GB" dirty="0" smtClean="0"/>
              <a:t>Reasons for the existence of the Armed Ethnic groups</a:t>
            </a:r>
            <a:endParaRPr lang="en-GB" dirty="0"/>
          </a:p>
        </p:txBody>
      </p:sp>
      <p:sp>
        <p:nvSpPr>
          <p:cNvPr id="3" name="Rectangle 2"/>
          <p:cNvSpPr/>
          <p:nvPr/>
        </p:nvSpPr>
        <p:spPr>
          <a:xfrm>
            <a:off x="0" y="1631896"/>
            <a:ext cx="9144000" cy="1154162"/>
          </a:xfrm>
          <a:prstGeom prst="rect">
            <a:avLst/>
          </a:prstGeom>
        </p:spPr>
        <p:txBody>
          <a:bodyPr wrap="square">
            <a:spAutoFit/>
          </a:bodyPr>
          <a:lstStyle/>
          <a:p>
            <a:r>
              <a:rPr lang="en-GB" sz="2300" dirty="0" smtClean="0"/>
              <a:t>Arms along with other communication gadgets are easily available from across the border especially in Bangladesh and Myanmar</a:t>
            </a:r>
            <a:endParaRPr lang="en-GB" sz="2300" dirty="0"/>
          </a:p>
        </p:txBody>
      </p:sp>
      <p:sp>
        <p:nvSpPr>
          <p:cNvPr id="4" name="TextBox 3"/>
          <p:cNvSpPr txBox="1"/>
          <p:nvPr/>
        </p:nvSpPr>
        <p:spPr>
          <a:xfrm>
            <a:off x="0" y="1214422"/>
            <a:ext cx="3927678" cy="446276"/>
          </a:xfrm>
          <a:prstGeom prst="rect">
            <a:avLst/>
          </a:prstGeom>
          <a:noFill/>
        </p:spPr>
        <p:txBody>
          <a:bodyPr wrap="none" rtlCol="0">
            <a:spAutoFit/>
          </a:bodyPr>
          <a:lstStyle/>
          <a:p>
            <a:r>
              <a:rPr lang="en-GB" sz="2300" b="1" dirty="0" smtClean="0"/>
              <a:t>2. Easy availability of arms</a:t>
            </a:r>
            <a:endParaRPr lang="en-GB" sz="2300" b="1" dirty="0"/>
          </a:p>
        </p:txBody>
      </p:sp>
      <p:sp>
        <p:nvSpPr>
          <p:cNvPr id="5" name="Rectangle 4"/>
          <p:cNvSpPr/>
          <p:nvPr/>
        </p:nvSpPr>
        <p:spPr>
          <a:xfrm>
            <a:off x="-32" y="2500306"/>
            <a:ext cx="8001056" cy="446276"/>
          </a:xfrm>
          <a:prstGeom prst="rect">
            <a:avLst/>
          </a:prstGeom>
        </p:spPr>
        <p:txBody>
          <a:bodyPr wrap="square">
            <a:spAutoFit/>
          </a:bodyPr>
          <a:lstStyle/>
          <a:p>
            <a:r>
              <a:rPr lang="en-GB" sz="2300" dirty="0" smtClean="0"/>
              <a:t>Arms had made it possible to escalate violence levels</a:t>
            </a:r>
            <a:endParaRPr lang="en-GB" sz="2300" dirty="0"/>
          </a:p>
        </p:txBody>
      </p:sp>
      <p:sp>
        <p:nvSpPr>
          <p:cNvPr id="6" name="Rectangle 5"/>
          <p:cNvSpPr/>
          <p:nvPr/>
        </p:nvSpPr>
        <p:spPr>
          <a:xfrm>
            <a:off x="0" y="3071810"/>
            <a:ext cx="2662908" cy="446276"/>
          </a:xfrm>
          <a:prstGeom prst="rect">
            <a:avLst/>
          </a:prstGeom>
        </p:spPr>
        <p:txBody>
          <a:bodyPr wrap="none">
            <a:spAutoFit/>
          </a:bodyPr>
          <a:lstStyle/>
          <a:p>
            <a:r>
              <a:rPr lang="en-GB" sz="2300" b="1" dirty="0" smtClean="0"/>
              <a:t>3.Popular support</a:t>
            </a:r>
            <a:endParaRPr lang="en-GB" sz="2300" b="1" dirty="0"/>
          </a:p>
        </p:txBody>
      </p:sp>
      <p:sp>
        <p:nvSpPr>
          <p:cNvPr id="7" name="Rectangle 6"/>
          <p:cNvSpPr/>
          <p:nvPr/>
        </p:nvSpPr>
        <p:spPr>
          <a:xfrm>
            <a:off x="0" y="3571876"/>
            <a:ext cx="8715404" cy="800219"/>
          </a:xfrm>
          <a:prstGeom prst="rect">
            <a:avLst/>
          </a:prstGeom>
        </p:spPr>
        <p:txBody>
          <a:bodyPr wrap="square">
            <a:spAutoFit/>
          </a:bodyPr>
          <a:lstStyle/>
          <a:p>
            <a:r>
              <a:rPr lang="en-GB" sz="2300" dirty="0" smtClean="0"/>
              <a:t>Insurgent groups portray themselves as representatives of a particular ethnic group</a:t>
            </a:r>
            <a:endParaRPr lang="en-GB" sz="2300" dirty="0"/>
          </a:p>
        </p:txBody>
      </p:sp>
      <p:sp>
        <p:nvSpPr>
          <p:cNvPr id="8" name="Rectangle 7"/>
          <p:cNvSpPr/>
          <p:nvPr/>
        </p:nvSpPr>
        <p:spPr>
          <a:xfrm>
            <a:off x="0" y="4214818"/>
            <a:ext cx="8929718" cy="800219"/>
          </a:xfrm>
          <a:prstGeom prst="rect">
            <a:avLst/>
          </a:prstGeom>
        </p:spPr>
        <p:txBody>
          <a:bodyPr wrap="square">
            <a:spAutoFit/>
          </a:bodyPr>
          <a:lstStyle/>
          <a:p>
            <a:r>
              <a:rPr lang="en-GB" sz="2300" dirty="0" smtClean="0"/>
              <a:t>ULFA is known for its terror tactics of killing non-Assamese Hindi-speaking people</a:t>
            </a:r>
            <a:endParaRPr lang="en-GB" sz="2300" dirty="0"/>
          </a:p>
        </p:txBody>
      </p:sp>
      <p:sp>
        <p:nvSpPr>
          <p:cNvPr id="9" name="Rectangle 8"/>
          <p:cNvSpPr/>
          <p:nvPr/>
        </p:nvSpPr>
        <p:spPr>
          <a:xfrm>
            <a:off x="0" y="5072074"/>
            <a:ext cx="9144000" cy="1154162"/>
          </a:xfrm>
          <a:prstGeom prst="rect">
            <a:avLst/>
          </a:prstGeom>
        </p:spPr>
        <p:txBody>
          <a:bodyPr wrap="square">
            <a:spAutoFit/>
          </a:bodyPr>
          <a:lstStyle/>
          <a:p>
            <a:r>
              <a:rPr lang="en-GB" sz="2300" dirty="0" smtClean="0"/>
              <a:t>Acceptance by the society or lack of opposition from state towards all these actions, provide these militant groups an open legitimacy</a:t>
            </a:r>
            <a:endParaRPr lang="en-GB" sz="2300" dirty="0"/>
          </a:p>
        </p:txBody>
      </p:sp>
      <p:sp>
        <p:nvSpPr>
          <p:cNvPr id="11"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142900"/>
            <a:ext cx="9586890" cy="1428760"/>
          </a:xfrm>
        </p:spPr>
        <p:txBody>
          <a:bodyPr>
            <a:normAutofit fontScale="90000"/>
          </a:bodyPr>
          <a:lstStyle/>
          <a:p>
            <a:pPr algn="l"/>
            <a:r>
              <a:rPr lang="en-GB" dirty="0" smtClean="0"/>
              <a:t>Reasons for the existence of the Armed Ethnic groups</a:t>
            </a:r>
            <a:endParaRPr lang="en-GB" dirty="0"/>
          </a:p>
        </p:txBody>
      </p:sp>
      <p:sp>
        <p:nvSpPr>
          <p:cNvPr id="4" name="TextBox 3"/>
          <p:cNvSpPr txBox="1"/>
          <p:nvPr/>
        </p:nvSpPr>
        <p:spPr>
          <a:xfrm>
            <a:off x="0" y="1214422"/>
            <a:ext cx="2816797" cy="446276"/>
          </a:xfrm>
          <a:prstGeom prst="rect">
            <a:avLst/>
          </a:prstGeom>
          <a:noFill/>
        </p:spPr>
        <p:txBody>
          <a:bodyPr wrap="none" rtlCol="0">
            <a:spAutoFit/>
          </a:bodyPr>
          <a:lstStyle/>
          <a:p>
            <a:r>
              <a:rPr lang="en-GB" sz="2300" b="1" dirty="0" smtClean="0"/>
              <a:t>4. External Support</a:t>
            </a:r>
            <a:endParaRPr lang="en-GB" sz="2300" b="1" dirty="0"/>
          </a:p>
        </p:txBody>
      </p:sp>
      <p:sp>
        <p:nvSpPr>
          <p:cNvPr id="10" name="Rectangle 9"/>
          <p:cNvSpPr/>
          <p:nvPr/>
        </p:nvSpPr>
        <p:spPr>
          <a:xfrm>
            <a:off x="71406" y="1643050"/>
            <a:ext cx="8929718" cy="800219"/>
          </a:xfrm>
          <a:prstGeom prst="rect">
            <a:avLst/>
          </a:prstGeom>
        </p:spPr>
        <p:txBody>
          <a:bodyPr wrap="square">
            <a:spAutoFit/>
          </a:bodyPr>
          <a:lstStyle/>
          <a:p>
            <a:r>
              <a:rPr lang="en-GB" sz="2300" dirty="0" smtClean="0"/>
              <a:t>Insurgent groups have thrived primarily due to strong external</a:t>
            </a:r>
          </a:p>
          <a:p>
            <a:r>
              <a:rPr lang="en-GB" sz="2300" dirty="0" smtClean="0"/>
              <a:t>influences</a:t>
            </a:r>
            <a:endParaRPr lang="en-GB" sz="2300" dirty="0"/>
          </a:p>
        </p:txBody>
      </p:sp>
      <p:sp>
        <p:nvSpPr>
          <p:cNvPr id="11" name="Rectangle 10"/>
          <p:cNvSpPr/>
          <p:nvPr/>
        </p:nvSpPr>
        <p:spPr>
          <a:xfrm>
            <a:off x="0" y="2635275"/>
            <a:ext cx="9429784" cy="1508105"/>
          </a:xfrm>
          <a:prstGeom prst="rect">
            <a:avLst/>
          </a:prstGeom>
        </p:spPr>
        <p:txBody>
          <a:bodyPr wrap="square">
            <a:spAutoFit/>
          </a:bodyPr>
          <a:lstStyle/>
          <a:p>
            <a:r>
              <a:rPr lang="en-GB" sz="2300" dirty="0" smtClean="0"/>
              <a:t>China in the 1960s and the 1970s as well as Pakistan and later on Bangladesh have supported most of these outfits by making available arms, training and most importantly, base areas for underground camps</a:t>
            </a:r>
            <a:endParaRPr lang="en-GB" sz="2300" dirty="0"/>
          </a:p>
        </p:txBody>
      </p:sp>
      <p:sp>
        <p:nvSpPr>
          <p:cNvPr id="12" name="Rectangle 11"/>
          <p:cNvSpPr/>
          <p:nvPr/>
        </p:nvSpPr>
        <p:spPr>
          <a:xfrm>
            <a:off x="0" y="4071942"/>
            <a:ext cx="9144000" cy="800219"/>
          </a:xfrm>
          <a:prstGeom prst="rect">
            <a:avLst/>
          </a:prstGeom>
        </p:spPr>
        <p:txBody>
          <a:bodyPr wrap="square">
            <a:spAutoFit/>
          </a:bodyPr>
          <a:lstStyle/>
          <a:p>
            <a:r>
              <a:rPr lang="en-GB" sz="2300" dirty="0" smtClean="0"/>
              <a:t>Political, Moral, Military, Economic, Territorial or Cultural and based on ethnic ties</a:t>
            </a:r>
            <a:endParaRPr lang="en-GB" sz="2300" dirty="0"/>
          </a:p>
        </p:txBody>
      </p:sp>
      <p:sp>
        <p:nvSpPr>
          <p:cNvPr id="8"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30" y="-142900"/>
            <a:ext cx="9586890" cy="1428760"/>
          </a:xfrm>
        </p:spPr>
        <p:txBody>
          <a:bodyPr>
            <a:normAutofit fontScale="90000"/>
          </a:bodyPr>
          <a:lstStyle/>
          <a:p>
            <a:pPr algn="l"/>
            <a:r>
              <a:rPr lang="en-GB" dirty="0" smtClean="0"/>
              <a:t>Reasons for the existence of the Armed Ethnic groups</a:t>
            </a:r>
            <a:endParaRPr lang="en-GB" dirty="0"/>
          </a:p>
        </p:txBody>
      </p:sp>
      <p:sp>
        <p:nvSpPr>
          <p:cNvPr id="4" name="TextBox 3"/>
          <p:cNvSpPr txBox="1"/>
          <p:nvPr/>
        </p:nvSpPr>
        <p:spPr>
          <a:xfrm>
            <a:off x="0" y="1214422"/>
            <a:ext cx="2816797" cy="446276"/>
          </a:xfrm>
          <a:prstGeom prst="rect">
            <a:avLst/>
          </a:prstGeom>
          <a:noFill/>
        </p:spPr>
        <p:txBody>
          <a:bodyPr wrap="none" rtlCol="0">
            <a:spAutoFit/>
          </a:bodyPr>
          <a:lstStyle/>
          <a:p>
            <a:r>
              <a:rPr lang="en-GB" sz="2300" b="1" dirty="0" smtClean="0"/>
              <a:t>4. External Support</a:t>
            </a:r>
            <a:endParaRPr lang="en-GB" sz="2300" b="1" dirty="0"/>
          </a:p>
        </p:txBody>
      </p:sp>
      <p:sp>
        <p:nvSpPr>
          <p:cNvPr id="13" name="Rectangle 12"/>
          <p:cNvSpPr/>
          <p:nvPr/>
        </p:nvSpPr>
        <p:spPr>
          <a:xfrm>
            <a:off x="0" y="1714488"/>
            <a:ext cx="9144000" cy="800219"/>
          </a:xfrm>
          <a:prstGeom prst="rect">
            <a:avLst/>
          </a:prstGeom>
        </p:spPr>
        <p:txBody>
          <a:bodyPr wrap="square">
            <a:spAutoFit/>
          </a:bodyPr>
          <a:lstStyle/>
          <a:p>
            <a:r>
              <a:rPr lang="en-GB" sz="2300" dirty="0" smtClean="0"/>
              <a:t>ULFA and the NSCN (IM) had/have training camps in Myanmar and Bangladesh</a:t>
            </a:r>
            <a:endParaRPr lang="en-GB" sz="2300" dirty="0"/>
          </a:p>
        </p:txBody>
      </p:sp>
      <p:sp>
        <p:nvSpPr>
          <p:cNvPr id="14" name="Rectangle 13"/>
          <p:cNvSpPr/>
          <p:nvPr/>
        </p:nvSpPr>
        <p:spPr>
          <a:xfrm>
            <a:off x="0" y="2643182"/>
            <a:ext cx="9144000" cy="800219"/>
          </a:xfrm>
          <a:prstGeom prst="rect">
            <a:avLst/>
          </a:prstGeom>
        </p:spPr>
        <p:txBody>
          <a:bodyPr wrap="square">
            <a:spAutoFit/>
          </a:bodyPr>
          <a:lstStyle/>
          <a:p>
            <a:r>
              <a:rPr lang="en-GB" sz="2300" dirty="0" smtClean="0"/>
              <a:t>Unified NSCN was formed in Myanmar on 31 January 1980, outside Indian Territory to fight against India for secession</a:t>
            </a:r>
            <a:endParaRPr lang="en-GB" sz="2300" dirty="0"/>
          </a:p>
        </p:txBody>
      </p:sp>
      <p:sp>
        <p:nvSpPr>
          <p:cNvPr id="15" name="Rectangle 14"/>
          <p:cNvSpPr/>
          <p:nvPr/>
        </p:nvSpPr>
        <p:spPr>
          <a:xfrm>
            <a:off x="0" y="3643314"/>
            <a:ext cx="9144000" cy="1154162"/>
          </a:xfrm>
          <a:prstGeom prst="rect">
            <a:avLst/>
          </a:prstGeom>
        </p:spPr>
        <p:txBody>
          <a:bodyPr wrap="square">
            <a:spAutoFit/>
          </a:bodyPr>
          <a:lstStyle/>
          <a:p>
            <a:r>
              <a:rPr lang="en-GB" sz="2300" dirty="0" smtClean="0"/>
              <a:t>Drug addiction and heroin use is rampant amongst the north-eastern youths due to the easy availability of drugs from Myanmar (or say from ‘Golden Triangle’)</a:t>
            </a:r>
            <a:endParaRPr lang="en-GB" sz="2300" dirty="0"/>
          </a:p>
        </p:txBody>
      </p:sp>
      <p:sp>
        <p:nvSpPr>
          <p:cNvPr id="16" name="Rectangle 15"/>
          <p:cNvSpPr/>
          <p:nvPr/>
        </p:nvSpPr>
        <p:spPr>
          <a:xfrm>
            <a:off x="0" y="5072074"/>
            <a:ext cx="8786842" cy="800219"/>
          </a:xfrm>
          <a:prstGeom prst="rect">
            <a:avLst/>
          </a:prstGeom>
        </p:spPr>
        <p:txBody>
          <a:bodyPr wrap="square">
            <a:spAutoFit/>
          </a:bodyPr>
          <a:lstStyle/>
          <a:p>
            <a:r>
              <a:rPr lang="en-GB" sz="2300" dirty="0" smtClean="0"/>
              <a:t>Things have however improved with Bangladesh since 2008 with the coming of Sheikh </a:t>
            </a:r>
            <a:r>
              <a:rPr lang="en-GB" sz="2300" dirty="0" err="1" smtClean="0"/>
              <a:t>Hasina</a:t>
            </a:r>
            <a:r>
              <a:rPr lang="en-GB" sz="2300" dirty="0" smtClean="0"/>
              <a:t> to power</a:t>
            </a:r>
            <a:endParaRPr lang="en-GB" sz="2300" dirty="0"/>
          </a:p>
        </p:txBody>
      </p:sp>
      <p:pic>
        <p:nvPicPr>
          <p:cNvPr id="25602" name="Picture 2" descr="D:\UPSC\Teaching\Internal Security\North east\drug_route_map_20040223.jpg"/>
          <p:cNvPicPr>
            <a:picLocks noChangeAspect="1" noChangeArrowheads="1"/>
          </p:cNvPicPr>
          <p:nvPr/>
        </p:nvPicPr>
        <p:blipFill>
          <a:blip r:embed="rId2"/>
          <a:srcRect/>
          <a:stretch>
            <a:fillRect/>
          </a:stretch>
        </p:blipFill>
        <p:spPr bwMode="auto">
          <a:xfrm>
            <a:off x="4786314" y="1214422"/>
            <a:ext cx="4214842" cy="4261674"/>
          </a:xfrm>
          <a:prstGeom prst="rect">
            <a:avLst/>
          </a:prstGeom>
          <a:noFill/>
        </p:spPr>
      </p:pic>
      <p:sp>
        <p:nvSpPr>
          <p:cNvPr id="10"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1"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5602"/>
                                        </p:tgtEl>
                                        <p:attrNameLst>
                                          <p:attrName>style.visibility</p:attrName>
                                        </p:attrNameLst>
                                      </p:cBhvr>
                                      <p:to>
                                        <p:strVal val="visible"/>
                                      </p:to>
                                    </p:set>
                                    <p:animEffect transition="in" filter="blinds(horizontal)">
                                      <p:cBhvr>
                                        <p:cTn id="20" dur="500"/>
                                        <p:tgtEl>
                                          <p:spTgt spid="2560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xit" presetSubtype="10" fill="hold" nodeType="clickEffect">
                                  <p:stCondLst>
                                    <p:cond delay="0"/>
                                  </p:stCondLst>
                                  <p:childTnLst>
                                    <p:animEffect transition="out" filter="blinds(horizontal)">
                                      <p:cBhvr>
                                        <p:cTn id="24" dur="500"/>
                                        <p:tgtEl>
                                          <p:spTgt spid="25602"/>
                                        </p:tgtEl>
                                      </p:cBhvr>
                                    </p:animEffect>
                                    <p:set>
                                      <p:cBhvr>
                                        <p:cTn id="25" dur="1" fill="hold">
                                          <p:stCondLst>
                                            <p:cond delay="499"/>
                                          </p:stCondLst>
                                        </p:cTn>
                                        <p:tgtEl>
                                          <p:spTgt spid="2560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linds(horizontal)">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1"/>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285776"/>
            <a:ext cx="8229600" cy="1143000"/>
          </a:xfrm>
        </p:spPr>
        <p:txBody>
          <a:bodyPr>
            <a:normAutofit/>
          </a:bodyPr>
          <a:lstStyle/>
          <a:p>
            <a:pPr algn="l"/>
            <a:r>
              <a:rPr lang="en-GB" dirty="0" smtClean="0"/>
              <a:t>Northeast</a:t>
            </a:r>
            <a:endParaRPr lang="en-GB" dirty="0"/>
          </a:p>
        </p:txBody>
      </p:sp>
      <p:pic>
        <p:nvPicPr>
          <p:cNvPr id="1026" name="Picture 2" descr="D:\UPSC\Teaching\Internal Security\North east\north-east-map-21.jpg"/>
          <p:cNvPicPr>
            <a:picLocks noChangeAspect="1" noChangeArrowheads="1"/>
          </p:cNvPicPr>
          <p:nvPr/>
        </p:nvPicPr>
        <p:blipFill>
          <a:blip r:embed="rId2"/>
          <a:srcRect/>
          <a:stretch>
            <a:fillRect/>
          </a:stretch>
        </p:blipFill>
        <p:spPr bwMode="auto">
          <a:xfrm>
            <a:off x="809652" y="576284"/>
            <a:ext cx="7620000" cy="5924550"/>
          </a:xfrm>
          <a:prstGeom prst="rect">
            <a:avLst/>
          </a:prstGeom>
          <a:noFill/>
        </p:spPr>
      </p:pic>
      <p:sp>
        <p:nvSpPr>
          <p:cNvPr id="5"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30" y="-142900"/>
            <a:ext cx="9586890" cy="1428760"/>
          </a:xfrm>
        </p:spPr>
        <p:txBody>
          <a:bodyPr/>
          <a:lstStyle/>
          <a:p>
            <a:pPr algn="l"/>
            <a:r>
              <a:rPr lang="en-GB" dirty="0" smtClean="0"/>
              <a:t>State Response to this conflict</a:t>
            </a:r>
            <a:endParaRPr lang="en-GB" dirty="0"/>
          </a:p>
        </p:txBody>
      </p:sp>
      <p:sp>
        <p:nvSpPr>
          <p:cNvPr id="17" name="Round Single Corner Rectangle 16"/>
          <p:cNvSpPr/>
          <p:nvPr/>
        </p:nvSpPr>
        <p:spPr>
          <a:xfrm rot="5400000">
            <a:off x="5197083" y="3339703"/>
            <a:ext cx="2607486" cy="3429024"/>
          </a:xfrm>
          <a:prstGeom prst="round1Rect">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20" name="Round Single Corner Rectangle 19"/>
          <p:cNvSpPr/>
          <p:nvPr/>
        </p:nvSpPr>
        <p:spPr>
          <a:xfrm rot="10800000">
            <a:off x="857224" y="3714752"/>
            <a:ext cx="3429024" cy="2607486"/>
          </a:xfrm>
          <a:prstGeom prst="round1Rect">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24" name="Round Single Corner Rectangle 23"/>
          <p:cNvSpPr/>
          <p:nvPr/>
        </p:nvSpPr>
        <p:spPr>
          <a:xfrm>
            <a:off x="4786314" y="821514"/>
            <a:ext cx="3429024" cy="2607486"/>
          </a:xfrm>
          <a:prstGeom prst="round1Rect">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27" name="Round Single Corner Rectangle 26"/>
          <p:cNvSpPr/>
          <p:nvPr/>
        </p:nvSpPr>
        <p:spPr>
          <a:xfrm rot="16200000">
            <a:off x="1267993" y="410746"/>
            <a:ext cx="2607486" cy="3429024"/>
          </a:xfrm>
          <a:prstGeom prst="round1Rect">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grpSp>
        <p:nvGrpSpPr>
          <p:cNvPr id="29" name="Group 28"/>
          <p:cNvGrpSpPr/>
          <p:nvPr/>
        </p:nvGrpSpPr>
        <p:grpSpPr>
          <a:xfrm>
            <a:off x="3543293" y="2741410"/>
            <a:ext cx="2057414" cy="1303743"/>
            <a:chOff x="2400316" y="1955615"/>
            <a:chExt cx="2057414" cy="1303743"/>
          </a:xfrm>
        </p:grpSpPr>
        <p:sp>
          <p:nvSpPr>
            <p:cNvPr id="30" name="Rounded Rectangle 29"/>
            <p:cNvSpPr/>
            <p:nvPr/>
          </p:nvSpPr>
          <p:spPr>
            <a:xfrm>
              <a:off x="2400316" y="1955615"/>
              <a:ext cx="2057414" cy="1303743"/>
            </a:xfrm>
            <a:prstGeom prst="roundRect">
              <a:avLst/>
            </a:prstGeom>
          </p:spPr>
          <p:style>
            <a:lnRef idx="2">
              <a:schemeClr val="lt2">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dk1">
                <a:hueOff val="0"/>
                <a:satOff val="0"/>
                <a:lumOff val="0"/>
                <a:alphaOff val="0"/>
              </a:schemeClr>
            </a:fontRef>
          </p:style>
        </p:sp>
        <p:sp>
          <p:nvSpPr>
            <p:cNvPr id="31" name="Rounded Rectangle 4"/>
            <p:cNvSpPr/>
            <p:nvPr/>
          </p:nvSpPr>
          <p:spPr>
            <a:xfrm>
              <a:off x="2463959" y="2019258"/>
              <a:ext cx="1930128" cy="117645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GB" sz="2100" kern="1200" dirty="0" smtClean="0"/>
                <a:t>State Response</a:t>
              </a:r>
              <a:endParaRPr lang="en-GB" sz="2100" kern="1200" dirty="0"/>
            </a:p>
          </p:txBody>
        </p:sp>
      </p:grpSp>
      <p:sp>
        <p:nvSpPr>
          <p:cNvPr id="32" name="Round Single Corner Rectangle 4"/>
          <p:cNvSpPr/>
          <p:nvPr/>
        </p:nvSpPr>
        <p:spPr>
          <a:xfrm>
            <a:off x="857225" y="1294791"/>
            <a:ext cx="3429024" cy="1955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GB" sz="2300" kern="1200" dirty="0" smtClean="0"/>
              <a:t>1. Proportionate use of force.</a:t>
            </a:r>
            <a:endParaRPr lang="en-GB" sz="2300" kern="1200" dirty="0"/>
          </a:p>
        </p:txBody>
      </p:sp>
      <p:sp>
        <p:nvSpPr>
          <p:cNvPr id="33" name="Round Single Corner Rectangle 4"/>
          <p:cNvSpPr/>
          <p:nvPr/>
        </p:nvSpPr>
        <p:spPr>
          <a:xfrm>
            <a:off x="4786314" y="1366229"/>
            <a:ext cx="3429024" cy="1955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GB" sz="2300" kern="1200" dirty="0" smtClean="0"/>
              <a:t>2. Use of dialogue and negotiations</a:t>
            </a:r>
            <a:endParaRPr lang="en-GB" sz="2300" kern="1200" dirty="0"/>
          </a:p>
        </p:txBody>
      </p:sp>
      <p:sp>
        <p:nvSpPr>
          <p:cNvPr id="34" name="Round Single Corner Rectangle 4"/>
          <p:cNvSpPr/>
          <p:nvPr/>
        </p:nvSpPr>
        <p:spPr>
          <a:xfrm>
            <a:off x="857224" y="4188029"/>
            <a:ext cx="3429024" cy="1955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GB" sz="2300" kern="1200" dirty="0" smtClean="0"/>
              <a:t>4.Schemes for NE states-separate Ministry of</a:t>
            </a:r>
          </a:p>
          <a:p>
            <a:pPr lvl="0" algn="ctr" defTabSz="933450">
              <a:lnSpc>
                <a:spcPct val="90000"/>
              </a:lnSpc>
              <a:spcBef>
                <a:spcPct val="0"/>
              </a:spcBef>
              <a:spcAft>
                <a:spcPct val="35000"/>
              </a:spcAft>
            </a:pPr>
            <a:r>
              <a:rPr lang="en-GB" sz="2300" kern="1200" dirty="0" smtClean="0"/>
              <a:t>Development of North Eastern Region</a:t>
            </a:r>
            <a:endParaRPr lang="en-GB" sz="2300" kern="1200" dirty="0"/>
          </a:p>
        </p:txBody>
      </p:sp>
      <p:sp>
        <p:nvSpPr>
          <p:cNvPr id="35" name="Round Single Corner Rectangle 4"/>
          <p:cNvSpPr/>
          <p:nvPr/>
        </p:nvSpPr>
        <p:spPr>
          <a:xfrm>
            <a:off x="4786315" y="3929066"/>
            <a:ext cx="3429024" cy="1955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9352" tIns="149352" rIns="149352" bIns="149352" numCol="1" spcCol="1270" anchor="ctr" anchorCtr="0">
            <a:noAutofit/>
          </a:bodyPr>
          <a:lstStyle/>
          <a:p>
            <a:pPr lvl="0" algn="ctr" defTabSz="933450">
              <a:lnSpc>
                <a:spcPct val="90000"/>
              </a:lnSpc>
              <a:spcBef>
                <a:spcPct val="0"/>
              </a:spcBef>
              <a:spcAft>
                <a:spcPct val="35000"/>
              </a:spcAft>
            </a:pPr>
            <a:r>
              <a:rPr lang="en-GB" sz="2300" kern="1200" dirty="0" smtClean="0"/>
              <a:t>3. Structural changes-grant of greater political autonomy and statehood</a:t>
            </a:r>
            <a:endParaRPr lang="en-GB" sz="2300" kern="1200" dirty="0"/>
          </a:p>
        </p:txBody>
      </p:sp>
      <p:sp>
        <p:nvSpPr>
          <p:cNvPr id="15"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linds(horizontal)">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linds(horizontal)">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blinds(horizontal)">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blinds(horizontal)">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linds(horizontal)">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blinds(horizontal)">
                                      <p:cBhvr>
                                        <p:cTn id="4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76" y="0"/>
            <a:ext cx="3514692" cy="928670"/>
          </a:xfrm>
        </p:spPr>
        <p:txBody>
          <a:bodyPr/>
          <a:lstStyle/>
          <a:p>
            <a:pPr algn="l"/>
            <a:r>
              <a:rPr lang="en-GB" dirty="0" smtClean="0"/>
              <a:t>Way ahead</a:t>
            </a:r>
            <a:endParaRPr lang="en-GB" dirty="0"/>
          </a:p>
        </p:txBody>
      </p:sp>
      <p:sp>
        <p:nvSpPr>
          <p:cNvPr id="7" name="Rectangle 6"/>
          <p:cNvSpPr/>
          <p:nvPr/>
        </p:nvSpPr>
        <p:spPr>
          <a:xfrm>
            <a:off x="0" y="1000108"/>
            <a:ext cx="9358346" cy="800219"/>
          </a:xfrm>
          <a:prstGeom prst="rect">
            <a:avLst/>
          </a:prstGeom>
        </p:spPr>
        <p:txBody>
          <a:bodyPr wrap="square">
            <a:spAutoFit/>
          </a:bodyPr>
          <a:lstStyle/>
          <a:p>
            <a:r>
              <a:rPr lang="en-GB" sz="2300" dirty="0" smtClean="0"/>
              <a:t>1. Addressing Structural conditions like </a:t>
            </a:r>
            <a:r>
              <a:rPr lang="en-GB" sz="2300" b="1" dirty="0" smtClean="0"/>
              <a:t>ethnic alienation</a:t>
            </a:r>
            <a:r>
              <a:rPr lang="en-GB" sz="2300" dirty="0" smtClean="0"/>
              <a:t>, </a:t>
            </a:r>
            <a:r>
              <a:rPr lang="en-GB" sz="2300" b="1" dirty="0" smtClean="0"/>
              <a:t>poverty</a:t>
            </a:r>
            <a:r>
              <a:rPr lang="en-GB" sz="2300" dirty="0" smtClean="0"/>
              <a:t>, </a:t>
            </a:r>
            <a:r>
              <a:rPr lang="en-GB" sz="2300" b="1" dirty="0" smtClean="0"/>
              <a:t>lack of infrastructure</a:t>
            </a:r>
            <a:r>
              <a:rPr lang="en-GB" sz="2300" dirty="0" smtClean="0"/>
              <a:t>, </a:t>
            </a:r>
            <a:r>
              <a:rPr lang="en-GB" sz="2300" b="1" dirty="0" smtClean="0"/>
              <a:t>absence of land right</a:t>
            </a:r>
            <a:endParaRPr lang="en-GB" sz="2300" b="1" dirty="0"/>
          </a:p>
        </p:txBody>
      </p:sp>
      <p:sp>
        <p:nvSpPr>
          <p:cNvPr id="8" name="Rectangle 7"/>
          <p:cNvSpPr/>
          <p:nvPr/>
        </p:nvSpPr>
        <p:spPr>
          <a:xfrm>
            <a:off x="71406" y="1857364"/>
            <a:ext cx="8429684" cy="800219"/>
          </a:xfrm>
          <a:prstGeom prst="rect">
            <a:avLst/>
          </a:prstGeom>
        </p:spPr>
        <p:txBody>
          <a:bodyPr wrap="square">
            <a:spAutoFit/>
          </a:bodyPr>
          <a:lstStyle/>
          <a:p>
            <a:r>
              <a:rPr lang="en-GB" sz="2300" dirty="0" smtClean="0"/>
              <a:t>Improve local public transport and connectivity with rest of the country</a:t>
            </a:r>
            <a:endParaRPr lang="en-GB" sz="2300" dirty="0"/>
          </a:p>
        </p:txBody>
      </p:sp>
      <p:sp>
        <p:nvSpPr>
          <p:cNvPr id="9" name="Rectangle 8"/>
          <p:cNvSpPr/>
          <p:nvPr/>
        </p:nvSpPr>
        <p:spPr>
          <a:xfrm>
            <a:off x="71406" y="2711231"/>
            <a:ext cx="4572000" cy="800219"/>
          </a:xfrm>
          <a:prstGeom prst="rect">
            <a:avLst/>
          </a:prstGeom>
        </p:spPr>
        <p:txBody>
          <a:bodyPr>
            <a:spAutoFit/>
          </a:bodyPr>
          <a:lstStyle/>
          <a:p>
            <a:r>
              <a:rPr lang="en-GB" sz="2300" dirty="0" smtClean="0"/>
              <a:t>empower the common people and give them</a:t>
            </a:r>
            <a:endParaRPr lang="en-GB" sz="2300" dirty="0"/>
          </a:p>
        </p:txBody>
      </p:sp>
      <p:sp>
        <p:nvSpPr>
          <p:cNvPr id="10" name="Rectangle 9"/>
          <p:cNvSpPr/>
          <p:nvPr/>
        </p:nvSpPr>
        <p:spPr>
          <a:xfrm>
            <a:off x="2724323" y="3571876"/>
            <a:ext cx="1919115" cy="446276"/>
          </a:xfrm>
          <a:prstGeom prst="rect">
            <a:avLst/>
          </a:prstGeom>
        </p:spPr>
        <p:txBody>
          <a:bodyPr wrap="none">
            <a:spAutoFit/>
          </a:bodyPr>
          <a:lstStyle/>
          <a:p>
            <a:r>
              <a:rPr lang="en-GB" sz="2300" dirty="0" smtClean="0"/>
              <a:t>due respect</a:t>
            </a:r>
            <a:endParaRPr lang="en-GB" sz="2300" dirty="0"/>
          </a:p>
        </p:txBody>
      </p:sp>
      <p:sp>
        <p:nvSpPr>
          <p:cNvPr id="11" name="Rectangle 10"/>
          <p:cNvSpPr/>
          <p:nvPr/>
        </p:nvSpPr>
        <p:spPr>
          <a:xfrm>
            <a:off x="2728643" y="4071942"/>
            <a:ext cx="2129109" cy="446276"/>
          </a:xfrm>
          <a:prstGeom prst="rect">
            <a:avLst/>
          </a:prstGeom>
        </p:spPr>
        <p:txBody>
          <a:bodyPr wrap="none">
            <a:spAutoFit/>
          </a:bodyPr>
          <a:lstStyle/>
          <a:p>
            <a:r>
              <a:rPr lang="en-GB" sz="2300" dirty="0" smtClean="0"/>
              <a:t>political rights</a:t>
            </a:r>
            <a:endParaRPr lang="en-GB" sz="2300" dirty="0"/>
          </a:p>
        </p:txBody>
      </p:sp>
      <p:sp>
        <p:nvSpPr>
          <p:cNvPr id="12" name="Rectangle 11"/>
          <p:cNvSpPr/>
          <p:nvPr/>
        </p:nvSpPr>
        <p:spPr>
          <a:xfrm>
            <a:off x="2750798" y="4572008"/>
            <a:ext cx="5750292" cy="446276"/>
          </a:xfrm>
          <a:prstGeom prst="rect">
            <a:avLst/>
          </a:prstGeom>
        </p:spPr>
        <p:txBody>
          <a:bodyPr wrap="none">
            <a:spAutoFit/>
          </a:bodyPr>
          <a:lstStyle/>
          <a:p>
            <a:r>
              <a:rPr lang="en-GB" sz="2300" dirty="0" smtClean="0"/>
              <a:t>economic basis for a decent livelihood</a:t>
            </a:r>
            <a:endParaRPr lang="en-GB" sz="2300" dirty="0"/>
          </a:p>
        </p:txBody>
      </p:sp>
      <p:sp>
        <p:nvSpPr>
          <p:cNvPr id="13" name="Rectangle 12"/>
          <p:cNvSpPr/>
          <p:nvPr/>
        </p:nvSpPr>
        <p:spPr>
          <a:xfrm>
            <a:off x="71470" y="5286388"/>
            <a:ext cx="9144000" cy="800219"/>
          </a:xfrm>
          <a:prstGeom prst="rect">
            <a:avLst/>
          </a:prstGeom>
        </p:spPr>
        <p:txBody>
          <a:bodyPr wrap="square">
            <a:spAutoFit/>
          </a:bodyPr>
          <a:lstStyle/>
          <a:p>
            <a:r>
              <a:rPr lang="en-GB" sz="2300" dirty="0" smtClean="0"/>
              <a:t>2.Ensuring efficient law enforcement to create disincentives for armed groups to continue arming themselves</a:t>
            </a:r>
            <a:endParaRPr lang="en-GB" sz="2300" dirty="0"/>
          </a:p>
        </p:txBody>
      </p:sp>
      <p:sp>
        <p:nvSpPr>
          <p:cNvPr id="15" name="Rectangle 14"/>
          <p:cNvSpPr/>
          <p:nvPr/>
        </p:nvSpPr>
        <p:spPr>
          <a:xfrm>
            <a:off x="4714908" y="2771657"/>
            <a:ext cx="4572000" cy="800219"/>
          </a:xfrm>
          <a:prstGeom prst="rect">
            <a:avLst/>
          </a:prstGeom>
        </p:spPr>
        <p:txBody>
          <a:bodyPr>
            <a:spAutoFit/>
          </a:bodyPr>
          <a:lstStyle/>
          <a:p>
            <a:r>
              <a:rPr lang="en-GB" sz="2300" dirty="0" smtClean="0"/>
              <a:t>respect to their ethnic culture and identity</a:t>
            </a:r>
            <a:endParaRPr lang="en-GB" sz="2300" dirty="0"/>
          </a:p>
        </p:txBody>
      </p:sp>
      <p:sp>
        <p:nvSpPr>
          <p:cNvPr id="16"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500"/>
                                        <p:tgtEl>
                                          <p:spTgt spid="11"/>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linds(horizontal)">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linds(horizontal)">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30" y="-142900"/>
            <a:ext cx="3943288" cy="1214446"/>
          </a:xfrm>
        </p:spPr>
        <p:txBody>
          <a:bodyPr/>
          <a:lstStyle/>
          <a:p>
            <a:pPr algn="l"/>
            <a:r>
              <a:rPr lang="en-GB" dirty="0" smtClean="0"/>
              <a:t>Way ahead</a:t>
            </a:r>
            <a:endParaRPr lang="en-GB" dirty="0"/>
          </a:p>
        </p:txBody>
      </p:sp>
      <p:sp>
        <p:nvSpPr>
          <p:cNvPr id="14" name="Rectangle 13"/>
          <p:cNvSpPr/>
          <p:nvPr/>
        </p:nvSpPr>
        <p:spPr>
          <a:xfrm>
            <a:off x="0" y="1071546"/>
            <a:ext cx="9144000" cy="800219"/>
          </a:xfrm>
          <a:prstGeom prst="rect">
            <a:avLst/>
          </a:prstGeom>
        </p:spPr>
        <p:txBody>
          <a:bodyPr wrap="square">
            <a:spAutoFit/>
          </a:bodyPr>
          <a:lstStyle/>
          <a:p>
            <a:r>
              <a:rPr lang="en-GB" sz="2300" dirty="0" smtClean="0"/>
              <a:t>3.The conflicting issues between the North-eastern states </a:t>
            </a:r>
            <a:r>
              <a:rPr lang="en-GB" sz="2300" b="1" dirty="0" smtClean="0"/>
              <a:t>like land issues/border should</a:t>
            </a:r>
            <a:r>
              <a:rPr lang="en-GB" sz="2300" dirty="0" smtClean="0"/>
              <a:t> be settled at the local level</a:t>
            </a:r>
            <a:endParaRPr lang="en-GB" sz="2300" dirty="0"/>
          </a:p>
        </p:txBody>
      </p:sp>
      <p:sp>
        <p:nvSpPr>
          <p:cNvPr id="16" name="Rectangle 15"/>
          <p:cNvSpPr/>
          <p:nvPr/>
        </p:nvSpPr>
        <p:spPr>
          <a:xfrm>
            <a:off x="-32" y="1768278"/>
            <a:ext cx="5101076" cy="446276"/>
          </a:xfrm>
          <a:prstGeom prst="rect">
            <a:avLst/>
          </a:prstGeom>
        </p:spPr>
        <p:txBody>
          <a:bodyPr wrap="none">
            <a:spAutoFit/>
          </a:bodyPr>
          <a:lstStyle/>
          <a:p>
            <a:r>
              <a:rPr lang="en-GB" sz="2300" dirty="0" smtClean="0"/>
              <a:t>make governance people friendly</a:t>
            </a:r>
            <a:endParaRPr lang="en-GB" sz="2300" dirty="0"/>
          </a:p>
        </p:txBody>
      </p:sp>
      <p:sp>
        <p:nvSpPr>
          <p:cNvPr id="21" name="Rectangle 20"/>
          <p:cNvSpPr/>
          <p:nvPr/>
        </p:nvSpPr>
        <p:spPr>
          <a:xfrm>
            <a:off x="0" y="2214554"/>
            <a:ext cx="9144000" cy="1154162"/>
          </a:xfrm>
          <a:prstGeom prst="rect">
            <a:avLst/>
          </a:prstGeom>
        </p:spPr>
        <p:txBody>
          <a:bodyPr wrap="square">
            <a:spAutoFit/>
          </a:bodyPr>
          <a:lstStyle/>
          <a:p>
            <a:r>
              <a:rPr lang="en-GB" sz="2300" dirty="0" smtClean="0"/>
              <a:t>Processes of </a:t>
            </a:r>
            <a:r>
              <a:rPr lang="en-GB" sz="2300" b="1" dirty="0" smtClean="0"/>
              <a:t>dialogue and negotiation </a:t>
            </a:r>
            <a:r>
              <a:rPr lang="en-GB" sz="2300" dirty="0" smtClean="0"/>
              <a:t>with armed militant outfits must be conducted in a professional manner by people trained in negotiation techniques</a:t>
            </a:r>
            <a:endParaRPr lang="en-GB" sz="2300" dirty="0"/>
          </a:p>
        </p:txBody>
      </p:sp>
      <p:sp>
        <p:nvSpPr>
          <p:cNvPr id="17" name="Rectangle 16"/>
          <p:cNvSpPr/>
          <p:nvPr/>
        </p:nvSpPr>
        <p:spPr>
          <a:xfrm>
            <a:off x="0" y="3500438"/>
            <a:ext cx="8858280" cy="1143008"/>
          </a:xfrm>
          <a:prstGeom prst="rect">
            <a:avLst/>
          </a:prstGeom>
        </p:spPr>
        <p:txBody>
          <a:bodyPr wrap="square">
            <a:spAutoFit/>
          </a:bodyPr>
          <a:lstStyle/>
          <a:p>
            <a:r>
              <a:rPr lang="en-GB" sz="2300" dirty="0" smtClean="0"/>
              <a:t>Acts like the Armed Forces (Special Powers) Act, 1958 should be lifted from the Northeast in a </a:t>
            </a:r>
            <a:r>
              <a:rPr lang="en-GB" sz="2300" b="1" dirty="0" smtClean="0"/>
              <a:t>phased manner </a:t>
            </a:r>
            <a:r>
              <a:rPr lang="en-GB" sz="2300" dirty="0" smtClean="0"/>
              <a:t>as the common perception of this act is that it is unjust and repressive</a:t>
            </a:r>
            <a:endParaRPr lang="en-GB" sz="2300" dirty="0"/>
          </a:p>
        </p:txBody>
      </p:sp>
      <p:sp>
        <p:nvSpPr>
          <p:cNvPr id="18" name="Rectangle 17"/>
          <p:cNvSpPr/>
          <p:nvPr/>
        </p:nvSpPr>
        <p:spPr>
          <a:xfrm>
            <a:off x="0" y="4857760"/>
            <a:ext cx="9144000" cy="1154162"/>
          </a:xfrm>
          <a:prstGeom prst="rect">
            <a:avLst/>
          </a:prstGeom>
        </p:spPr>
        <p:txBody>
          <a:bodyPr wrap="square">
            <a:spAutoFit/>
          </a:bodyPr>
          <a:lstStyle/>
          <a:p>
            <a:r>
              <a:rPr lang="en-GB" sz="2300" b="1" dirty="0" smtClean="0"/>
              <a:t>Project</a:t>
            </a:r>
            <a:r>
              <a:rPr lang="en-GB" sz="2300" dirty="0" smtClean="0"/>
              <a:t> the idea of </a:t>
            </a:r>
            <a:r>
              <a:rPr lang="en-GB" sz="2300" b="1" dirty="0" smtClean="0"/>
              <a:t>India</a:t>
            </a:r>
            <a:r>
              <a:rPr lang="en-GB" sz="2300" dirty="0" smtClean="0"/>
              <a:t> as a </a:t>
            </a:r>
            <a:r>
              <a:rPr lang="en-GB" sz="2300" b="1" dirty="0" smtClean="0"/>
              <a:t>democratic nation </a:t>
            </a:r>
            <a:r>
              <a:rPr lang="en-GB" sz="2300" dirty="0" smtClean="0"/>
              <a:t>where people matter and NE population must participate and take responsibility to make it more comprehensive and complete</a:t>
            </a:r>
            <a:endParaRPr lang="en-GB" sz="2300" dirty="0"/>
          </a:p>
        </p:txBody>
      </p:sp>
      <p:sp>
        <p:nvSpPr>
          <p:cNvPr id="9"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17" grpId="0"/>
      <p:bldP spid="1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142900"/>
            <a:ext cx="3900486" cy="1399032"/>
          </a:xfrm>
        </p:spPr>
        <p:txBody>
          <a:bodyPr/>
          <a:lstStyle/>
          <a:p>
            <a:pPr algn="l"/>
            <a:r>
              <a:rPr lang="en-GB" dirty="0" smtClean="0"/>
              <a:t>Way ahead</a:t>
            </a:r>
            <a:endParaRPr lang="en-GB" dirty="0"/>
          </a:p>
        </p:txBody>
      </p:sp>
      <p:sp>
        <p:nvSpPr>
          <p:cNvPr id="5" name="Rectangle 4"/>
          <p:cNvSpPr/>
          <p:nvPr/>
        </p:nvSpPr>
        <p:spPr>
          <a:xfrm>
            <a:off x="0" y="928670"/>
            <a:ext cx="8929718" cy="1154162"/>
          </a:xfrm>
          <a:prstGeom prst="rect">
            <a:avLst/>
          </a:prstGeom>
        </p:spPr>
        <p:txBody>
          <a:bodyPr wrap="square">
            <a:spAutoFit/>
          </a:bodyPr>
          <a:lstStyle/>
          <a:p>
            <a:r>
              <a:rPr lang="en-GB" sz="2300" dirty="0" smtClean="0"/>
              <a:t>India must ensure that countries like Bangladesh, Bhutan and Myanmar are not used by insurgent groups as launching pads for violence in its border states</a:t>
            </a:r>
            <a:endParaRPr lang="en-GB" sz="2300" dirty="0"/>
          </a:p>
        </p:txBody>
      </p:sp>
      <p:sp>
        <p:nvSpPr>
          <p:cNvPr id="6" name="Rectangle 5"/>
          <p:cNvSpPr/>
          <p:nvPr/>
        </p:nvSpPr>
        <p:spPr>
          <a:xfrm>
            <a:off x="0" y="2143116"/>
            <a:ext cx="9144000" cy="800219"/>
          </a:xfrm>
          <a:prstGeom prst="rect">
            <a:avLst/>
          </a:prstGeom>
        </p:spPr>
        <p:txBody>
          <a:bodyPr wrap="square">
            <a:spAutoFit/>
          </a:bodyPr>
          <a:lstStyle/>
          <a:p>
            <a:r>
              <a:rPr lang="en-GB" sz="2300" dirty="0" smtClean="0"/>
              <a:t>Dialogue mechanism in all three countries need to be institutionalized and activated on regular basis</a:t>
            </a:r>
            <a:endParaRPr lang="en-GB" sz="2300" dirty="0"/>
          </a:p>
        </p:txBody>
      </p:sp>
      <p:sp>
        <p:nvSpPr>
          <p:cNvPr id="7" name="Rectangle 6"/>
          <p:cNvSpPr/>
          <p:nvPr/>
        </p:nvSpPr>
        <p:spPr>
          <a:xfrm>
            <a:off x="0" y="3071810"/>
            <a:ext cx="9144000" cy="800219"/>
          </a:xfrm>
          <a:prstGeom prst="rect">
            <a:avLst/>
          </a:prstGeom>
        </p:spPr>
        <p:txBody>
          <a:bodyPr wrap="square">
            <a:spAutoFit/>
          </a:bodyPr>
          <a:lstStyle/>
          <a:p>
            <a:r>
              <a:rPr lang="en-GB" sz="2300" dirty="0" smtClean="0"/>
              <a:t>Concrete steps to realize Look East Policy that ensures participation of the Northeast India as it is truly a region that can benefit from globalization</a:t>
            </a:r>
            <a:endParaRPr lang="en-GB" sz="2300" dirty="0"/>
          </a:p>
        </p:txBody>
      </p:sp>
      <p:sp>
        <p:nvSpPr>
          <p:cNvPr id="8" name="Rectangle 7"/>
          <p:cNvSpPr/>
          <p:nvPr/>
        </p:nvSpPr>
        <p:spPr>
          <a:xfrm>
            <a:off x="0" y="4632292"/>
            <a:ext cx="9144000" cy="1154162"/>
          </a:xfrm>
          <a:prstGeom prst="rect">
            <a:avLst/>
          </a:prstGeom>
          <a:solidFill>
            <a:schemeClr val="tx1"/>
          </a:solidFill>
        </p:spPr>
        <p:txBody>
          <a:bodyPr wrap="square">
            <a:spAutoFit/>
          </a:bodyPr>
          <a:lstStyle/>
          <a:p>
            <a:r>
              <a:rPr lang="en-GB" sz="2300" dirty="0" smtClean="0">
                <a:solidFill>
                  <a:schemeClr val="bg1"/>
                </a:solidFill>
              </a:rPr>
              <a:t>The best way to respond to armed ethnic conflicts of this nature is through the </a:t>
            </a:r>
            <a:r>
              <a:rPr lang="en-GB" sz="2300" b="1" dirty="0" smtClean="0">
                <a:solidFill>
                  <a:schemeClr val="bg1"/>
                </a:solidFill>
              </a:rPr>
              <a:t>mechanisms of dialogue </a:t>
            </a:r>
            <a:r>
              <a:rPr lang="en-GB" sz="2300" dirty="0" smtClean="0">
                <a:solidFill>
                  <a:schemeClr val="bg1"/>
                </a:solidFill>
              </a:rPr>
              <a:t>and </a:t>
            </a:r>
            <a:r>
              <a:rPr lang="en-GB" sz="2300" b="1" dirty="0" smtClean="0">
                <a:solidFill>
                  <a:schemeClr val="bg1"/>
                </a:solidFill>
              </a:rPr>
              <a:t>negotiations</a:t>
            </a:r>
            <a:r>
              <a:rPr lang="en-GB" sz="2300" dirty="0" smtClean="0">
                <a:solidFill>
                  <a:schemeClr val="bg1"/>
                </a:solidFill>
              </a:rPr>
              <a:t> and through </a:t>
            </a:r>
            <a:r>
              <a:rPr lang="en-GB" sz="2300" b="1" dirty="0" smtClean="0">
                <a:solidFill>
                  <a:schemeClr val="bg1"/>
                </a:solidFill>
              </a:rPr>
              <a:t>ending their alienation</a:t>
            </a:r>
            <a:endParaRPr lang="en-GB" sz="2300" b="1" dirty="0">
              <a:solidFill>
                <a:schemeClr val="bg1"/>
              </a:solidFill>
            </a:endParaRPr>
          </a:p>
        </p:txBody>
      </p:sp>
      <p:sp>
        <p:nvSpPr>
          <p:cNvPr id="9" name="TextBox 8"/>
          <p:cNvSpPr txBox="1"/>
          <p:nvPr/>
        </p:nvSpPr>
        <p:spPr>
          <a:xfrm>
            <a:off x="0" y="4000504"/>
            <a:ext cx="7072330" cy="446276"/>
          </a:xfrm>
          <a:prstGeom prst="rect">
            <a:avLst/>
          </a:prstGeom>
          <a:noFill/>
        </p:spPr>
        <p:txBody>
          <a:bodyPr wrap="square" rtlCol="0">
            <a:spAutoFit/>
          </a:bodyPr>
          <a:lstStyle/>
          <a:p>
            <a:r>
              <a:rPr lang="en-GB" sz="2300" dirty="0" smtClean="0"/>
              <a:t>Implementing North East Vision 2020</a:t>
            </a:r>
            <a:endParaRPr lang="en-GB" sz="2300" dirty="0"/>
          </a:p>
        </p:txBody>
      </p:sp>
      <p:sp>
        <p:nvSpPr>
          <p:cNvPr id="11"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214338"/>
            <a:ext cx="6500858" cy="1399032"/>
          </a:xfrm>
        </p:spPr>
        <p:txBody>
          <a:bodyPr/>
          <a:lstStyle/>
          <a:p>
            <a:pPr algn="l"/>
            <a:r>
              <a:rPr lang="en-GB" dirty="0" smtClean="0"/>
              <a:t>North East Vision 2020</a:t>
            </a:r>
            <a:endParaRPr lang="en-GB" dirty="0"/>
          </a:p>
        </p:txBody>
      </p:sp>
      <p:sp>
        <p:nvSpPr>
          <p:cNvPr id="3" name="Rectangle 2"/>
          <p:cNvSpPr/>
          <p:nvPr/>
        </p:nvSpPr>
        <p:spPr>
          <a:xfrm>
            <a:off x="71438" y="857232"/>
            <a:ext cx="7858148" cy="1154162"/>
          </a:xfrm>
          <a:prstGeom prst="rect">
            <a:avLst/>
          </a:prstGeom>
        </p:spPr>
        <p:txBody>
          <a:bodyPr wrap="square">
            <a:spAutoFit/>
          </a:bodyPr>
          <a:lstStyle/>
          <a:p>
            <a:r>
              <a:rPr lang="en-GB" sz="2300" dirty="0" smtClean="0"/>
              <a:t>In order to establish peace and prosperity, the document argues that the north east needs to follow the following path</a:t>
            </a:r>
            <a:endParaRPr lang="en-GB" sz="2300" dirty="0"/>
          </a:p>
        </p:txBody>
      </p:sp>
      <p:sp>
        <p:nvSpPr>
          <p:cNvPr id="4" name="Rectangle 3"/>
          <p:cNvSpPr/>
          <p:nvPr/>
        </p:nvSpPr>
        <p:spPr>
          <a:xfrm>
            <a:off x="71406" y="1785926"/>
            <a:ext cx="9072594" cy="3939540"/>
          </a:xfrm>
          <a:prstGeom prst="rect">
            <a:avLst/>
          </a:prstGeom>
          <a:solidFill>
            <a:schemeClr val="tx1"/>
          </a:solidFill>
        </p:spPr>
        <p:txBody>
          <a:bodyPr wrap="square">
            <a:spAutoFit/>
          </a:bodyPr>
          <a:lstStyle/>
          <a:p>
            <a:pPr marL="400050" indent="-400050">
              <a:buAutoNum type="romanLcPeriod"/>
            </a:pPr>
            <a:r>
              <a:rPr lang="en-GB" sz="2500" dirty="0" smtClean="0">
                <a:solidFill>
                  <a:schemeClr val="bg1"/>
                </a:solidFill>
              </a:rPr>
              <a:t>Catching up with the rest of the country;</a:t>
            </a:r>
          </a:p>
          <a:p>
            <a:pPr marL="400050" indent="-400050">
              <a:buAutoNum type="romanLcPeriod"/>
            </a:pPr>
            <a:r>
              <a:rPr lang="en-GB" sz="2500" dirty="0" smtClean="0">
                <a:solidFill>
                  <a:schemeClr val="bg1"/>
                </a:solidFill>
              </a:rPr>
              <a:t> Structural transformation; </a:t>
            </a:r>
          </a:p>
          <a:p>
            <a:pPr marL="400050" indent="-400050">
              <a:buAutoNum type="romanLcPeriod"/>
            </a:pPr>
            <a:r>
              <a:rPr lang="en-GB" sz="2500" dirty="0" smtClean="0">
                <a:solidFill>
                  <a:schemeClr val="bg1"/>
                </a:solidFill>
              </a:rPr>
              <a:t> Poverty eradication in North East; Maximising self governance;</a:t>
            </a:r>
          </a:p>
          <a:p>
            <a:pPr marL="400050" indent="-400050">
              <a:buAutoNum type="romanLcPeriod"/>
            </a:pPr>
            <a:r>
              <a:rPr lang="en-GB" sz="2500" dirty="0" smtClean="0">
                <a:solidFill>
                  <a:schemeClr val="bg1"/>
                </a:solidFill>
              </a:rPr>
              <a:t>Harnessing resources for the benefit of the people; </a:t>
            </a:r>
          </a:p>
          <a:p>
            <a:pPr marL="400050" indent="-400050">
              <a:buAutoNum type="romanLcPeriod"/>
            </a:pPr>
            <a:r>
              <a:rPr lang="en-GB" sz="2500" dirty="0" smtClean="0">
                <a:solidFill>
                  <a:schemeClr val="bg1"/>
                </a:solidFill>
              </a:rPr>
              <a:t>Building capacity in people and institutions; </a:t>
            </a:r>
          </a:p>
          <a:p>
            <a:pPr marL="400050" indent="-400050">
              <a:buAutoNum type="romanLcPeriod"/>
            </a:pPr>
            <a:r>
              <a:rPr lang="en-GB" sz="2500" dirty="0" smtClean="0">
                <a:solidFill>
                  <a:schemeClr val="bg1"/>
                </a:solidFill>
              </a:rPr>
              <a:t>Strengthening infrastructure; </a:t>
            </a:r>
          </a:p>
          <a:p>
            <a:pPr marL="400050" indent="-400050">
              <a:buAutoNum type="romanLcPeriod"/>
            </a:pPr>
            <a:r>
              <a:rPr lang="en-GB" sz="2500" dirty="0" smtClean="0">
                <a:solidFill>
                  <a:schemeClr val="bg1"/>
                </a:solidFill>
              </a:rPr>
              <a:t>Creating a centre for trade and commerce; </a:t>
            </a:r>
          </a:p>
          <a:p>
            <a:pPr marL="400050" indent="-400050">
              <a:buAutoNum type="romanLcPeriod"/>
            </a:pPr>
            <a:r>
              <a:rPr lang="en-GB" sz="2500" dirty="0" smtClean="0">
                <a:solidFill>
                  <a:schemeClr val="bg1"/>
                </a:solidFill>
              </a:rPr>
              <a:t> Effective governance: establishing peace and harmony</a:t>
            </a:r>
            <a:endParaRPr lang="en-GB" sz="2500" dirty="0">
              <a:solidFill>
                <a:schemeClr val="bg1"/>
              </a:solidFill>
            </a:endParaRPr>
          </a:p>
        </p:txBody>
      </p:sp>
      <p:sp>
        <p:nvSpPr>
          <p:cNvPr id="5"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214338"/>
            <a:ext cx="6500858" cy="1399032"/>
          </a:xfrm>
        </p:spPr>
        <p:txBody>
          <a:bodyPr/>
          <a:lstStyle/>
          <a:p>
            <a:pPr algn="l"/>
            <a:r>
              <a:rPr lang="en-GB" dirty="0" smtClean="0"/>
              <a:t>North East Vision 2020</a:t>
            </a:r>
            <a:endParaRPr lang="en-GB" dirty="0"/>
          </a:p>
        </p:txBody>
      </p:sp>
      <p:sp>
        <p:nvSpPr>
          <p:cNvPr id="5" name="Rectangle 4"/>
          <p:cNvSpPr/>
          <p:nvPr/>
        </p:nvSpPr>
        <p:spPr>
          <a:xfrm>
            <a:off x="71438" y="1000108"/>
            <a:ext cx="8643966" cy="800219"/>
          </a:xfrm>
          <a:prstGeom prst="rect">
            <a:avLst/>
          </a:prstGeom>
        </p:spPr>
        <p:txBody>
          <a:bodyPr wrap="square">
            <a:spAutoFit/>
          </a:bodyPr>
          <a:lstStyle/>
          <a:p>
            <a:r>
              <a:rPr lang="en-GB" sz="2300" dirty="0" smtClean="0"/>
              <a:t>To ensure the realization of Vision 2020, the documents construct the following development strategy</a:t>
            </a:r>
            <a:endParaRPr lang="en-GB" sz="2300" dirty="0"/>
          </a:p>
        </p:txBody>
      </p:sp>
      <p:sp>
        <p:nvSpPr>
          <p:cNvPr id="6" name="Rectangle 5"/>
          <p:cNvSpPr/>
          <p:nvPr/>
        </p:nvSpPr>
        <p:spPr>
          <a:xfrm>
            <a:off x="0" y="2361381"/>
            <a:ext cx="8643966" cy="2785378"/>
          </a:xfrm>
          <a:prstGeom prst="rect">
            <a:avLst/>
          </a:prstGeom>
          <a:solidFill>
            <a:schemeClr val="tx1"/>
          </a:solidFill>
        </p:spPr>
        <p:txBody>
          <a:bodyPr wrap="square">
            <a:spAutoFit/>
          </a:bodyPr>
          <a:lstStyle/>
          <a:p>
            <a:pPr marL="342900" indent="-342900">
              <a:buAutoNum type="alphaLcPeriod"/>
            </a:pPr>
            <a:r>
              <a:rPr lang="en-GB" sz="2500" dirty="0" smtClean="0">
                <a:solidFill>
                  <a:schemeClr val="bg1"/>
                </a:solidFill>
              </a:rPr>
              <a:t>Empowerment of people; </a:t>
            </a:r>
          </a:p>
          <a:p>
            <a:pPr marL="342900" indent="-342900">
              <a:buAutoNum type="alphaLcPeriod"/>
            </a:pPr>
            <a:r>
              <a:rPr lang="en-GB" sz="2500" dirty="0" smtClean="0">
                <a:solidFill>
                  <a:schemeClr val="bg1"/>
                </a:solidFill>
              </a:rPr>
              <a:t> Creation of development opportunities;</a:t>
            </a:r>
          </a:p>
          <a:p>
            <a:pPr marL="342900" indent="-342900">
              <a:buAutoNum type="alphaLcPeriod"/>
            </a:pPr>
            <a:r>
              <a:rPr lang="en-GB" sz="2500" dirty="0" smtClean="0">
                <a:solidFill>
                  <a:schemeClr val="bg1"/>
                </a:solidFill>
              </a:rPr>
              <a:t> Developing sectors with comparative advantage;</a:t>
            </a:r>
          </a:p>
          <a:p>
            <a:pPr marL="342900" indent="-342900">
              <a:buAutoNum type="alphaLcPeriod"/>
            </a:pPr>
            <a:r>
              <a:rPr lang="en-GB" sz="2500" dirty="0" smtClean="0">
                <a:solidFill>
                  <a:schemeClr val="bg1"/>
                </a:solidFill>
              </a:rPr>
              <a:t> Capacity development of people and institutions; </a:t>
            </a:r>
          </a:p>
          <a:p>
            <a:pPr marL="342900" indent="-342900">
              <a:buAutoNum type="alphaLcPeriod"/>
            </a:pPr>
            <a:r>
              <a:rPr lang="en-GB" sz="2500" dirty="0" smtClean="0">
                <a:solidFill>
                  <a:schemeClr val="bg1"/>
                </a:solidFill>
              </a:rPr>
              <a:t> Creating a hospitable investment climate; </a:t>
            </a:r>
          </a:p>
          <a:p>
            <a:pPr marL="342900" indent="-342900">
              <a:buAutoNum type="alphaLcPeriod"/>
            </a:pPr>
            <a:r>
              <a:rPr lang="en-GB" sz="2500" dirty="0" smtClean="0">
                <a:solidFill>
                  <a:schemeClr val="bg1"/>
                </a:solidFill>
              </a:rPr>
              <a:t>Significant investment in both public and private sectors</a:t>
            </a:r>
            <a:endParaRPr lang="en-GB" sz="2500" dirty="0">
              <a:solidFill>
                <a:schemeClr val="bg1"/>
              </a:solidFill>
            </a:endParaRPr>
          </a:p>
        </p:txBody>
      </p:sp>
      <p:sp>
        <p:nvSpPr>
          <p:cNvPr id="8"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2928934"/>
            <a:ext cx="8229600" cy="1143000"/>
          </a:xfrm>
        </p:spPr>
        <p:txBody>
          <a:bodyPr/>
          <a:lstStyle/>
          <a:p>
            <a:r>
              <a:rPr lang="en-GB" dirty="0" smtClean="0"/>
              <a:t>Thank You</a:t>
            </a:r>
            <a:endParaRPr lang="en-GB" dirty="0"/>
          </a:p>
        </p:txBody>
      </p:sp>
      <p:sp>
        <p:nvSpPr>
          <p:cNvPr id="4"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285776"/>
            <a:ext cx="8229600" cy="1143000"/>
          </a:xfrm>
        </p:spPr>
        <p:txBody>
          <a:bodyPr>
            <a:normAutofit/>
          </a:bodyPr>
          <a:lstStyle/>
          <a:p>
            <a:pPr algn="l"/>
            <a:r>
              <a:rPr lang="en-GB" dirty="0" smtClean="0"/>
              <a:t>Northeast</a:t>
            </a:r>
            <a:endParaRPr lang="en-GB" dirty="0"/>
          </a:p>
        </p:txBody>
      </p:sp>
      <p:pic>
        <p:nvPicPr>
          <p:cNvPr id="3" name="Picture 2" descr="D:\UPSC\Teaching\Internal Security\North east\north-east-india-political-administrative-institutions-map-ppt.jpg"/>
          <p:cNvPicPr>
            <a:picLocks noChangeAspect="1" noChangeArrowheads="1"/>
          </p:cNvPicPr>
          <p:nvPr/>
        </p:nvPicPr>
        <p:blipFill>
          <a:blip r:embed="rId2"/>
          <a:srcRect b="7180"/>
          <a:stretch>
            <a:fillRect/>
          </a:stretch>
        </p:blipFill>
        <p:spPr bwMode="auto">
          <a:xfrm>
            <a:off x="245835" y="642918"/>
            <a:ext cx="8612445" cy="6000768"/>
          </a:xfrm>
          <a:prstGeom prst="rect">
            <a:avLst/>
          </a:prstGeom>
          <a:noFill/>
        </p:spPr>
      </p:pic>
      <p:pic>
        <p:nvPicPr>
          <p:cNvPr id="1027" name="Picture 3" descr="D:\UPSC\Teaching\Internal Security\North east\north-eastern-india-state-capitals-map-powerpoint.jpg"/>
          <p:cNvPicPr>
            <a:picLocks noChangeAspect="1" noChangeArrowheads="1"/>
          </p:cNvPicPr>
          <p:nvPr/>
        </p:nvPicPr>
        <p:blipFill>
          <a:blip r:embed="rId3"/>
          <a:srcRect b="7180"/>
          <a:stretch>
            <a:fillRect/>
          </a:stretch>
        </p:blipFill>
        <p:spPr bwMode="auto">
          <a:xfrm>
            <a:off x="281383" y="667710"/>
            <a:ext cx="8576897" cy="5976000"/>
          </a:xfrm>
          <a:prstGeom prst="rect">
            <a:avLst/>
          </a:prstGeom>
          <a:noFill/>
        </p:spPr>
      </p:pic>
      <p:pic>
        <p:nvPicPr>
          <p:cNvPr id="1028" name="Picture 4" descr="D:\UPSC\Teaching\Internal Security\North east\north-east-india-political-uprising-map-powerpoint.jpg"/>
          <p:cNvPicPr>
            <a:picLocks noChangeAspect="1" noChangeArrowheads="1"/>
          </p:cNvPicPr>
          <p:nvPr/>
        </p:nvPicPr>
        <p:blipFill>
          <a:blip r:embed="rId4"/>
          <a:srcRect b="7180"/>
          <a:stretch>
            <a:fillRect/>
          </a:stretch>
        </p:blipFill>
        <p:spPr bwMode="auto">
          <a:xfrm>
            <a:off x="250383" y="646110"/>
            <a:ext cx="8607897" cy="5997600"/>
          </a:xfrm>
          <a:prstGeom prst="rect">
            <a:avLst/>
          </a:prstGeom>
          <a:noFill/>
        </p:spPr>
      </p:pic>
      <p:sp>
        <p:nvSpPr>
          <p:cNvPr id="7"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blinds(horizontal)">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blinds(horizontal)">
                                      <p:cBhvr>
                                        <p:cTn id="1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D:\UPSC\Teaching\Internal Security\North east\siliguri-corridor.jpg"/>
          <p:cNvPicPr>
            <a:picLocks noChangeAspect="1" noChangeArrowheads="1"/>
          </p:cNvPicPr>
          <p:nvPr/>
        </p:nvPicPr>
        <p:blipFill>
          <a:blip r:embed="rId3"/>
          <a:srcRect l="26001"/>
          <a:stretch>
            <a:fillRect/>
          </a:stretch>
        </p:blipFill>
        <p:spPr bwMode="auto">
          <a:xfrm>
            <a:off x="3357554" y="2500306"/>
            <a:ext cx="5312046" cy="3600000"/>
          </a:xfrm>
          <a:prstGeom prst="rect">
            <a:avLst/>
          </a:prstGeom>
          <a:noFill/>
        </p:spPr>
      </p:pic>
      <p:sp>
        <p:nvSpPr>
          <p:cNvPr id="2" name="Title 1"/>
          <p:cNvSpPr>
            <a:spLocks noGrp="1"/>
          </p:cNvSpPr>
          <p:nvPr>
            <p:ph type="title"/>
          </p:nvPr>
        </p:nvSpPr>
        <p:spPr>
          <a:xfrm>
            <a:off x="-14262" y="-428652"/>
            <a:ext cx="8229600" cy="1399032"/>
          </a:xfrm>
        </p:spPr>
        <p:txBody>
          <a:bodyPr/>
          <a:lstStyle/>
          <a:p>
            <a:pPr algn="l"/>
            <a:r>
              <a:rPr lang="en-GB" dirty="0" smtClean="0"/>
              <a:t>Northeast</a:t>
            </a:r>
            <a:endParaRPr lang="en-GB" dirty="0"/>
          </a:p>
        </p:txBody>
      </p:sp>
      <p:sp>
        <p:nvSpPr>
          <p:cNvPr id="11" name="Rectangle 10"/>
          <p:cNvSpPr/>
          <p:nvPr/>
        </p:nvSpPr>
        <p:spPr>
          <a:xfrm>
            <a:off x="99563" y="642918"/>
            <a:ext cx="6901329" cy="446276"/>
          </a:xfrm>
          <a:prstGeom prst="rect">
            <a:avLst/>
          </a:prstGeom>
        </p:spPr>
        <p:txBody>
          <a:bodyPr wrap="square">
            <a:spAutoFit/>
          </a:bodyPr>
          <a:lstStyle/>
          <a:p>
            <a:r>
              <a:rPr lang="en-GB" sz="2300" dirty="0" smtClean="0"/>
              <a:t>One of most </a:t>
            </a:r>
            <a:r>
              <a:rPr lang="en-GB" sz="2300" b="1" dirty="0" smtClean="0"/>
              <a:t>geo-strategic</a:t>
            </a:r>
            <a:r>
              <a:rPr lang="en-GB" sz="2300" dirty="0" smtClean="0"/>
              <a:t> landscapes of India</a:t>
            </a:r>
            <a:endParaRPr lang="en-GB" sz="2300" dirty="0"/>
          </a:p>
        </p:txBody>
      </p:sp>
      <p:sp>
        <p:nvSpPr>
          <p:cNvPr id="12" name="TextBox 11"/>
          <p:cNvSpPr txBox="1"/>
          <p:nvPr/>
        </p:nvSpPr>
        <p:spPr>
          <a:xfrm>
            <a:off x="71406" y="1000108"/>
            <a:ext cx="3450705" cy="446276"/>
          </a:xfrm>
          <a:prstGeom prst="rect">
            <a:avLst/>
          </a:prstGeom>
          <a:noFill/>
        </p:spPr>
        <p:txBody>
          <a:bodyPr wrap="square" rtlCol="0">
            <a:spAutoFit/>
          </a:bodyPr>
          <a:lstStyle/>
          <a:p>
            <a:r>
              <a:rPr lang="en-GB" sz="2300" dirty="0" smtClean="0"/>
              <a:t>7 Land Locked states</a:t>
            </a:r>
            <a:endParaRPr lang="en-GB" sz="2300" dirty="0"/>
          </a:p>
        </p:txBody>
      </p:sp>
      <p:sp>
        <p:nvSpPr>
          <p:cNvPr id="13" name="TextBox 12"/>
          <p:cNvSpPr txBox="1"/>
          <p:nvPr/>
        </p:nvSpPr>
        <p:spPr>
          <a:xfrm>
            <a:off x="71406" y="1357298"/>
            <a:ext cx="9072594" cy="800219"/>
          </a:xfrm>
          <a:prstGeom prst="rect">
            <a:avLst/>
          </a:prstGeom>
          <a:noFill/>
        </p:spPr>
        <p:txBody>
          <a:bodyPr wrap="square" rtlCol="0">
            <a:spAutoFit/>
          </a:bodyPr>
          <a:lstStyle/>
          <a:p>
            <a:r>
              <a:rPr lang="en-GB" sz="2300" dirty="0" smtClean="0"/>
              <a:t>Only one </a:t>
            </a:r>
            <a:r>
              <a:rPr lang="en-GB" sz="2300" b="1" dirty="0" smtClean="0"/>
              <a:t>22-30 km wide </a:t>
            </a:r>
            <a:r>
              <a:rPr lang="en-GB" sz="2300" dirty="0" smtClean="0"/>
              <a:t>corridor links these states to main land India </a:t>
            </a:r>
            <a:endParaRPr lang="en-GB" sz="2300" dirty="0"/>
          </a:p>
        </p:txBody>
      </p:sp>
      <p:sp>
        <p:nvSpPr>
          <p:cNvPr id="14" name="TextBox 13"/>
          <p:cNvSpPr txBox="1"/>
          <p:nvPr/>
        </p:nvSpPr>
        <p:spPr>
          <a:xfrm>
            <a:off x="71406" y="1768278"/>
            <a:ext cx="6858048" cy="446276"/>
          </a:xfrm>
          <a:prstGeom prst="rect">
            <a:avLst/>
          </a:prstGeom>
          <a:noFill/>
        </p:spPr>
        <p:txBody>
          <a:bodyPr wrap="square" rtlCol="0">
            <a:spAutoFit/>
          </a:bodyPr>
          <a:lstStyle/>
          <a:p>
            <a:r>
              <a:rPr lang="en-GB" sz="2300" dirty="0" err="1" smtClean="0"/>
              <a:t>Silliguri</a:t>
            </a:r>
            <a:r>
              <a:rPr lang="en-GB" sz="2300" dirty="0" smtClean="0"/>
              <a:t> Corridor- Chicken’s neck area</a:t>
            </a:r>
            <a:endParaRPr lang="en-GB" sz="2300" dirty="0"/>
          </a:p>
        </p:txBody>
      </p:sp>
      <p:pic>
        <p:nvPicPr>
          <p:cNvPr id="2051" name="Picture 3" descr="D:\UPSC\Teaching\Internal Security\North east\silliguri1.jpg"/>
          <p:cNvPicPr>
            <a:picLocks noChangeAspect="1" noChangeArrowheads="1"/>
          </p:cNvPicPr>
          <p:nvPr/>
        </p:nvPicPr>
        <p:blipFill>
          <a:blip r:embed="rId4"/>
          <a:srcRect/>
          <a:stretch>
            <a:fillRect/>
          </a:stretch>
        </p:blipFill>
        <p:spPr bwMode="auto">
          <a:xfrm>
            <a:off x="-25322" y="2472206"/>
            <a:ext cx="3240000" cy="3600000"/>
          </a:xfrm>
          <a:prstGeom prst="rect">
            <a:avLst/>
          </a:prstGeom>
          <a:noFill/>
        </p:spPr>
      </p:pic>
      <p:sp>
        <p:nvSpPr>
          <p:cNvPr id="24" name="Rectangle 23"/>
          <p:cNvSpPr/>
          <p:nvPr/>
        </p:nvSpPr>
        <p:spPr>
          <a:xfrm>
            <a:off x="71438" y="2143116"/>
            <a:ext cx="9072594" cy="800219"/>
          </a:xfrm>
          <a:prstGeom prst="rect">
            <a:avLst/>
          </a:prstGeom>
        </p:spPr>
        <p:txBody>
          <a:bodyPr wrap="square">
            <a:spAutoFit/>
          </a:bodyPr>
          <a:lstStyle/>
          <a:p>
            <a:r>
              <a:rPr lang="en-GB" sz="2300" dirty="0" smtClean="0"/>
              <a:t>China </a:t>
            </a:r>
            <a:r>
              <a:rPr lang="en-GB" sz="2300" dirty="0" smtClean="0">
                <a:sym typeface="Wingdings" pitchFamily="2" charset="2"/>
              </a:rPr>
              <a:t></a:t>
            </a:r>
            <a:r>
              <a:rPr lang="en-GB" sz="2300" dirty="0" smtClean="0"/>
              <a:t>territorial claim on, Arunachal Pradesh, is a potential source of conflict</a:t>
            </a:r>
            <a:endParaRPr lang="en-GB" sz="2300" dirty="0"/>
          </a:p>
        </p:txBody>
      </p:sp>
      <p:sp>
        <p:nvSpPr>
          <p:cNvPr id="25" name="TextBox 24"/>
          <p:cNvSpPr txBox="1"/>
          <p:nvPr/>
        </p:nvSpPr>
        <p:spPr>
          <a:xfrm>
            <a:off x="71438" y="2857496"/>
            <a:ext cx="9144032" cy="800219"/>
          </a:xfrm>
          <a:prstGeom prst="rect">
            <a:avLst/>
          </a:prstGeom>
          <a:noFill/>
        </p:spPr>
        <p:txBody>
          <a:bodyPr wrap="square" rtlCol="0">
            <a:spAutoFit/>
          </a:bodyPr>
          <a:lstStyle/>
          <a:p>
            <a:r>
              <a:rPr lang="en-GB" sz="2300" dirty="0" smtClean="0"/>
              <a:t>Historically these area connected with china through ancient southern silk road- </a:t>
            </a:r>
            <a:r>
              <a:rPr lang="en-GB" sz="2300" u="sng" dirty="0" smtClean="0"/>
              <a:t>Still well road/ </a:t>
            </a:r>
            <a:r>
              <a:rPr lang="en-GB" sz="2300" u="sng" dirty="0" err="1" smtClean="0"/>
              <a:t>Ledo</a:t>
            </a:r>
            <a:r>
              <a:rPr lang="en-GB" sz="2300" u="sng" dirty="0" smtClean="0"/>
              <a:t> road</a:t>
            </a:r>
            <a:endParaRPr lang="en-GB" sz="2300" u="sng" dirty="0"/>
          </a:p>
        </p:txBody>
      </p:sp>
      <p:sp>
        <p:nvSpPr>
          <p:cNvPr id="26" name="Rectangle 25"/>
          <p:cNvSpPr/>
          <p:nvPr/>
        </p:nvSpPr>
        <p:spPr>
          <a:xfrm>
            <a:off x="71438" y="3643314"/>
            <a:ext cx="9072594" cy="446276"/>
          </a:xfrm>
          <a:prstGeom prst="rect">
            <a:avLst/>
          </a:prstGeom>
        </p:spPr>
        <p:txBody>
          <a:bodyPr wrap="square">
            <a:spAutoFit/>
          </a:bodyPr>
          <a:lstStyle/>
          <a:p>
            <a:r>
              <a:rPr lang="en-GB" sz="2300" dirty="0" smtClean="0"/>
              <a:t>India has also recognized the strategic significance of this </a:t>
            </a:r>
            <a:endParaRPr lang="en-GB" sz="2300" dirty="0"/>
          </a:p>
        </p:txBody>
      </p:sp>
      <p:sp>
        <p:nvSpPr>
          <p:cNvPr id="27" name="Rectangle 26"/>
          <p:cNvSpPr/>
          <p:nvPr/>
        </p:nvSpPr>
        <p:spPr>
          <a:xfrm>
            <a:off x="51190" y="4143380"/>
            <a:ext cx="5449504" cy="446276"/>
          </a:xfrm>
          <a:prstGeom prst="rect">
            <a:avLst/>
          </a:prstGeom>
        </p:spPr>
        <p:txBody>
          <a:bodyPr wrap="square">
            <a:spAutoFit/>
          </a:bodyPr>
          <a:lstStyle/>
          <a:p>
            <a:r>
              <a:rPr lang="en-GB" sz="2300" dirty="0" smtClean="0"/>
              <a:t>“Look East” policy envisioned in 1991</a:t>
            </a:r>
            <a:endParaRPr lang="en-GB" sz="2300" dirty="0"/>
          </a:p>
        </p:txBody>
      </p:sp>
      <p:sp>
        <p:nvSpPr>
          <p:cNvPr id="28" name="Rectangle 27"/>
          <p:cNvSpPr/>
          <p:nvPr/>
        </p:nvSpPr>
        <p:spPr>
          <a:xfrm>
            <a:off x="71438" y="4500570"/>
            <a:ext cx="8698652" cy="800219"/>
          </a:xfrm>
          <a:prstGeom prst="rect">
            <a:avLst/>
          </a:prstGeom>
        </p:spPr>
        <p:txBody>
          <a:bodyPr wrap="square">
            <a:spAutoFit/>
          </a:bodyPr>
          <a:lstStyle/>
          <a:p>
            <a:r>
              <a:rPr lang="en-GB" sz="2300" dirty="0" smtClean="0"/>
              <a:t>Proposal to build the “Asian Highway” and “Asian Railway Link” and “Natural Gas” pipeline</a:t>
            </a:r>
            <a:endParaRPr lang="en-GB" sz="2300" dirty="0"/>
          </a:p>
        </p:txBody>
      </p:sp>
      <p:sp>
        <p:nvSpPr>
          <p:cNvPr id="29" name="Rectangle 28"/>
          <p:cNvSpPr/>
          <p:nvPr/>
        </p:nvSpPr>
        <p:spPr>
          <a:xfrm>
            <a:off x="86868" y="5357826"/>
            <a:ext cx="8914288" cy="800219"/>
          </a:xfrm>
          <a:prstGeom prst="rect">
            <a:avLst/>
          </a:prstGeom>
        </p:spPr>
        <p:txBody>
          <a:bodyPr wrap="square">
            <a:spAutoFit/>
          </a:bodyPr>
          <a:lstStyle/>
          <a:p>
            <a:r>
              <a:rPr lang="en-GB" sz="2300" dirty="0" smtClean="0"/>
              <a:t>Plan to construct a 1, 360km Trilateral Highway from </a:t>
            </a:r>
            <a:r>
              <a:rPr lang="en-GB" sz="2300" dirty="0" err="1" smtClean="0"/>
              <a:t>Moreh</a:t>
            </a:r>
            <a:r>
              <a:rPr lang="en-GB" sz="2300" dirty="0" smtClean="0"/>
              <a:t> (India) to Mae (Thailand) via </a:t>
            </a:r>
            <a:r>
              <a:rPr lang="en-GB" sz="2300" dirty="0" err="1" smtClean="0"/>
              <a:t>Bagan</a:t>
            </a:r>
            <a:r>
              <a:rPr lang="en-GB" sz="2300" dirty="0" smtClean="0"/>
              <a:t> (Myanmar)</a:t>
            </a:r>
            <a:endParaRPr lang="en-GB" sz="2300" dirty="0"/>
          </a:p>
        </p:txBody>
      </p:sp>
      <p:sp>
        <p:nvSpPr>
          <p:cNvPr id="17"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pic>
        <p:nvPicPr>
          <p:cNvPr id="2053" name="Picture 5" descr="D:\UPSC\Teaching\IR\China\stillwell.jpg"/>
          <p:cNvPicPr>
            <a:picLocks noChangeAspect="1" noChangeArrowheads="1"/>
          </p:cNvPicPr>
          <p:nvPr/>
        </p:nvPicPr>
        <p:blipFill>
          <a:blip r:embed="rId5"/>
          <a:srcRect/>
          <a:stretch>
            <a:fillRect/>
          </a:stretch>
        </p:blipFill>
        <p:spPr bwMode="auto">
          <a:xfrm>
            <a:off x="4414845" y="3262318"/>
            <a:ext cx="4300559" cy="316707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par>
                                <p:cTn id="23" presetID="3" presetClass="entr" presetSubtype="10" fill="hold" nodeType="withEffect">
                                  <p:stCondLst>
                                    <p:cond delay="0"/>
                                  </p:stCondLst>
                                  <p:childTnLst>
                                    <p:set>
                                      <p:cBhvr>
                                        <p:cTn id="24" dur="1" fill="hold">
                                          <p:stCondLst>
                                            <p:cond delay="0"/>
                                          </p:stCondLst>
                                        </p:cTn>
                                        <p:tgtEl>
                                          <p:spTgt spid="2051"/>
                                        </p:tgtEl>
                                        <p:attrNameLst>
                                          <p:attrName>style.visibility</p:attrName>
                                        </p:attrNameLst>
                                      </p:cBhvr>
                                      <p:to>
                                        <p:strVal val="visible"/>
                                      </p:to>
                                    </p:set>
                                    <p:animEffect transition="in" filter="blinds(horizontal)">
                                      <p:cBhvr>
                                        <p:cTn id="25" dur="500"/>
                                        <p:tgtEl>
                                          <p:spTgt spid="2051"/>
                                        </p:tgtEl>
                                      </p:cBhvr>
                                    </p:animEffect>
                                  </p:childTnLst>
                                </p:cTn>
                              </p:par>
                              <p:par>
                                <p:cTn id="26" presetID="3" presetClass="entr" presetSubtype="10" fill="hold" nodeType="withEffect">
                                  <p:stCondLst>
                                    <p:cond delay="0"/>
                                  </p:stCondLst>
                                  <p:childTnLst>
                                    <p:set>
                                      <p:cBhvr>
                                        <p:cTn id="27" dur="1" fill="hold">
                                          <p:stCondLst>
                                            <p:cond delay="0"/>
                                          </p:stCondLst>
                                        </p:cTn>
                                        <p:tgtEl>
                                          <p:spTgt spid="2052"/>
                                        </p:tgtEl>
                                        <p:attrNameLst>
                                          <p:attrName>style.visibility</p:attrName>
                                        </p:attrNameLst>
                                      </p:cBhvr>
                                      <p:to>
                                        <p:strVal val="visible"/>
                                      </p:to>
                                    </p:set>
                                    <p:animEffect transition="in" filter="blinds(horizontal)">
                                      <p:cBhvr>
                                        <p:cTn id="28" dur="500"/>
                                        <p:tgtEl>
                                          <p:spTgt spid="205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xit" presetSubtype="10" fill="hold" nodeType="clickEffect">
                                  <p:stCondLst>
                                    <p:cond delay="0"/>
                                  </p:stCondLst>
                                  <p:childTnLst>
                                    <p:animEffect transition="out" filter="blinds(horizontal)">
                                      <p:cBhvr>
                                        <p:cTn id="32" dur="500"/>
                                        <p:tgtEl>
                                          <p:spTgt spid="2051"/>
                                        </p:tgtEl>
                                      </p:cBhvr>
                                    </p:animEffect>
                                    <p:set>
                                      <p:cBhvr>
                                        <p:cTn id="33" dur="1" fill="hold">
                                          <p:stCondLst>
                                            <p:cond delay="499"/>
                                          </p:stCondLst>
                                        </p:cTn>
                                        <p:tgtEl>
                                          <p:spTgt spid="2051"/>
                                        </p:tgtEl>
                                        <p:attrNameLst>
                                          <p:attrName>style.visibility</p:attrName>
                                        </p:attrNameLst>
                                      </p:cBhvr>
                                      <p:to>
                                        <p:strVal val="hidden"/>
                                      </p:to>
                                    </p:set>
                                  </p:childTnLst>
                                </p:cTn>
                              </p:par>
                              <p:par>
                                <p:cTn id="34" presetID="3" presetClass="exit" presetSubtype="10" fill="hold" nodeType="withEffect">
                                  <p:stCondLst>
                                    <p:cond delay="0"/>
                                  </p:stCondLst>
                                  <p:childTnLst>
                                    <p:animEffect transition="out" filter="blinds(horizontal)">
                                      <p:cBhvr>
                                        <p:cTn id="35" dur="500"/>
                                        <p:tgtEl>
                                          <p:spTgt spid="2052"/>
                                        </p:tgtEl>
                                      </p:cBhvr>
                                    </p:animEffect>
                                    <p:set>
                                      <p:cBhvr>
                                        <p:cTn id="36" dur="1" fill="hold">
                                          <p:stCondLst>
                                            <p:cond delay="499"/>
                                          </p:stCondLst>
                                        </p:cTn>
                                        <p:tgtEl>
                                          <p:spTgt spid="205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blinds(horizontal)">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blinds(horizontal)">
                                      <p:cBhvr>
                                        <p:cTn id="46" dur="500"/>
                                        <p:tgtEl>
                                          <p:spTgt spid="25"/>
                                        </p:tgtEl>
                                      </p:cBhvr>
                                    </p:animEffect>
                                  </p:childTnLst>
                                </p:cTn>
                              </p:par>
                              <p:par>
                                <p:cTn id="47" presetID="3" presetClass="entr" presetSubtype="10" fill="hold" nodeType="withEffect">
                                  <p:stCondLst>
                                    <p:cond delay="0"/>
                                  </p:stCondLst>
                                  <p:childTnLst>
                                    <p:set>
                                      <p:cBhvr>
                                        <p:cTn id="48" dur="1" fill="hold">
                                          <p:stCondLst>
                                            <p:cond delay="0"/>
                                          </p:stCondLst>
                                        </p:cTn>
                                        <p:tgtEl>
                                          <p:spTgt spid="2053"/>
                                        </p:tgtEl>
                                        <p:attrNameLst>
                                          <p:attrName>style.visibility</p:attrName>
                                        </p:attrNameLst>
                                      </p:cBhvr>
                                      <p:to>
                                        <p:strVal val="visible"/>
                                      </p:to>
                                    </p:set>
                                    <p:animEffect transition="in" filter="blinds(horizontal)">
                                      <p:cBhvr>
                                        <p:cTn id="49" dur="500"/>
                                        <p:tgtEl>
                                          <p:spTgt spid="2053"/>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xit" presetSubtype="10" fill="hold" nodeType="clickEffect">
                                  <p:stCondLst>
                                    <p:cond delay="0"/>
                                  </p:stCondLst>
                                  <p:childTnLst>
                                    <p:animEffect transition="out" filter="blinds(horizontal)">
                                      <p:cBhvr>
                                        <p:cTn id="53" dur="500"/>
                                        <p:tgtEl>
                                          <p:spTgt spid="2053"/>
                                        </p:tgtEl>
                                      </p:cBhvr>
                                    </p:animEffect>
                                    <p:set>
                                      <p:cBhvr>
                                        <p:cTn id="54" dur="1" fill="hold">
                                          <p:stCondLst>
                                            <p:cond delay="499"/>
                                          </p:stCondLst>
                                        </p:cTn>
                                        <p:tgtEl>
                                          <p:spTgt spid="205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blinds(horizontal)">
                                      <p:cBhvr>
                                        <p:cTn id="59" dur="500"/>
                                        <p:tgtEl>
                                          <p:spTgt spid="26"/>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blinds(horizontal)">
                                      <p:cBhvr>
                                        <p:cTn id="64" dur="500"/>
                                        <p:tgtEl>
                                          <p:spTgt spid="27"/>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28">
                                            <p:txEl>
                                              <p:pRg st="0" end="0"/>
                                            </p:txEl>
                                          </p:spTgt>
                                        </p:tgtEl>
                                        <p:attrNameLst>
                                          <p:attrName>style.visibility</p:attrName>
                                        </p:attrNameLst>
                                      </p:cBhvr>
                                      <p:to>
                                        <p:strVal val="visible"/>
                                      </p:to>
                                    </p:set>
                                    <p:animEffect transition="in" filter="blinds(horizontal)">
                                      <p:cBhvr>
                                        <p:cTn id="69" dur="500"/>
                                        <p:tgtEl>
                                          <p:spTgt spid="28">
                                            <p:txEl>
                                              <p:pRg st="0" end="0"/>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blinds(horizontal)">
                                      <p:cBhvr>
                                        <p:cTn id="7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24" grpId="0"/>
      <p:bldP spid="25" grpId="0"/>
      <p:bldP spid="26" grpId="0"/>
      <p:bldP spid="27" grpId="0"/>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398924"/>
            <a:ext cx="8229600" cy="1399032"/>
          </a:xfrm>
        </p:spPr>
        <p:txBody>
          <a:bodyPr/>
          <a:lstStyle/>
          <a:p>
            <a:pPr algn="l"/>
            <a:r>
              <a:rPr lang="en-GB" dirty="0" smtClean="0"/>
              <a:t>North east</a:t>
            </a:r>
            <a:endParaRPr lang="en-GB" dirty="0"/>
          </a:p>
        </p:txBody>
      </p:sp>
      <p:sp>
        <p:nvSpPr>
          <p:cNvPr id="3" name="TextBox 2"/>
          <p:cNvSpPr txBox="1"/>
          <p:nvPr/>
        </p:nvSpPr>
        <p:spPr>
          <a:xfrm>
            <a:off x="142844" y="3571876"/>
            <a:ext cx="9286940" cy="800219"/>
          </a:xfrm>
          <a:prstGeom prst="rect">
            <a:avLst/>
          </a:prstGeom>
          <a:noFill/>
        </p:spPr>
        <p:txBody>
          <a:bodyPr wrap="square" rtlCol="0">
            <a:spAutoFit/>
          </a:bodyPr>
          <a:lstStyle/>
          <a:p>
            <a:r>
              <a:rPr lang="en-GB" sz="2300" dirty="0" smtClean="0"/>
              <a:t>International border more than 4500 km connecting Bhutan, China, Myanmar, Bangladesh</a:t>
            </a:r>
            <a:endParaRPr lang="en-GB" sz="2300" dirty="0"/>
          </a:p>
        </p:txBody>
      </p:sp>
      <p:sp>
        <p:nvSpPr>
          <p:cNvPr id="4" name="TextBox 3"/>
          <p:cNvSpPr txBox="1"/>
          <p:nvPr/>
        </p:nvSpPr>
        <p:spPr>
          <a:xfrm>
            <a:off x="142844" y="3071810"/>
            <a:ext cx="8143932" cy="446276"/>
          </a:xfrm>
          <a:prstGeom prst="rect">
            <a:avLst/>
          </a:prstGeom>
          <a:noFill/>
        </p:spPr>
        <p:txBody>
          <a:bodyPr wrap="square" rtlCol="0">
            <a:spAutoFit/>
          </a:bodyPr>
          <a:lstStyle/>
          <a:p>
            <a:r>
              <a:rPr lang="en-GB" sz="2300" dirty="0" smtClean="0"/>
              <a:t>Can be gateway to south east Asia in future</a:t>
            </a:r>
            <a:endParaRPr lang="en-GB" sz="2300" dirty="0"/>
          </a:p>
        </p:txBody>
      </p:sp>
      <p:sp>
        <p:nvSpPr>
          <p:cNvPr id="9" name="Rectangle 8"/>
          <p:cNvSpPr/>
          <p:nvPr/>
        </p:nvSpPr>
        <p:spPr>
          <a:xfrm>
            <a:off x="142844" y="625270"/>
            <a:ext cx="7786742" cy="446276"/>
          </a:xfrm>
          <a:prstGeom prst="rect">
            <a:avLst/>
          </a:prstGeom>
        </p:spPr>
        <p:txBody>
          <a:bodyPr wrap="square">
            <a:spAutoFit/>
          </a:bodyPr>
          <a:lstStyle/>
          <a:p>
            <a:r>
              <a:rPr lang="sv-SE" sz="2300" dirty="0" smtClean="0"/>
              <a:t>Kaladan Multi-Modal Transit Transport Facility</a:t>
            </a:r>
            <a:endParaRPr lang="en-GB" sz="2300" dirty="0"/>
          </a:p>
        </p:txBody>
      </p:sp>
      <p:sp>
        <p:nvSpPr>
          <p:cNvPr id="10" name="Rectangle 9"/>
          <p:cNvSpPr/>
          <p:nvPr/>
        </p:nvSpPr>
        <p:spPr>
          <a:xfrm>
            <a:off x="142844" y="1071546"/>
            <a:ext cx="9144064" cy="1154162"/>
          </a:xfrm>
          <a:prstGeom prst="rect">
            <a:avLst/>
          </a:prstGeom>
        </p:spPr>
        <p:txBody>
          <a:bodyPr wrap="square">
            <a:spAutoFit/>
          </a:bodyPr>
          <a:lstStyle/>
          <a:p>
            <a:r>
              <a:rPr lang="en-GB" sz="2300" dirty="0" smtClean="0"/>
              <a:t>Purposes of Burmese gas transfer through the Northeast, India is planning to </a:t>
            </a:r>
            <a:r>
              <a:rPr lang="en-GB" sz="2300" u="sng" dirty="0" smtClean="0"/>
              <a:t>invest $100 millio</a:t>
            </a:r>
            <a:r>
              <a:rPr lang="en-GB" sz="2300" dirty="0" smtClean="0"/>
              <a:t>n in improving the old colonial Burmese port of </a:t>
            </a:r>
            <a:r>
              <a:rPr lang="en-GB" sz="2300" dirty="0" err="1" smtClean="0"/>
              <a:t>Sittwe</a:t>
            </a:r>
            <a:r>
              <a:rPr lang="en-GB" sz="2300" dirty="0" smtClean="0"/>
              <a:t> on the west Myanmar coast</a:t>
            </a:r>
            <a:endParaRPr lang="en-GB" sz="2300" dirty="0"/>
          </a:p>
        </p:txBody>
      </p:sp>
      <p:sp>
        <p:nvSpPr>
          <p:cNvPr id="11" name="Rectangle 10"/>
          <p:cNvSpPr/>
          <p:nvPr/>
        </p:nvSpPr>
        <p:spPr>
          <a:xfrm>
            <a:off x="142844" y="2285992"/>
            <a:ext cx="8715436" cy="800219"/>
          </a:xfrm>
          <a:prstGeom prst="rect">
            <a:avLst/>
          </a:prstGeom>
        </p:spPr>
        <p:txBody>
          <a:bodyPr wrap="square">
            <a:spAutoFit/>
          </a:bodyPr>
          <a:lstStyle/>
          <a:p>
            <a:r>
              <a:rPr lang="en-GB" sz="2300" dirty="0" smtClean="0"/>
              <a:t>Possible for the North-eastern states to develop </a:t>
            </a:r>
            <a:r>
              <a:rPr lang="en-GB" sz="2300" b="1" dirty="0" smtClean="0"/>
              <a:t>individual economic relations </a:t>
            </a:r>
            <a:r>
              <a:rPr lang="en-GB" sz="2300" dirty="0" smtClean="0"/>
              <a:t>with, for instance, Thailand or Vietnam</a:t>
            </a:r>
            <a:endParaRPr lang="en-GB" sz="2300" dirty="0"/>
          </a:p>
        </p:txBody>
      </p:sp>
      <p:sp>
        <p:nvSpPr>
          <p:cNvPr id="12" name="TextBox 11"/>
          <p:cNvSpPr txBox="1"/>
          <p:nvPr/>
        </p:nvSpPr>
        <p:spPr>
          <a:xfrm>
            <a:off x="142844" y="4357695"/>
            <a:ext cx="9001156" cy="446276"/>
          </a:xfrm>
          <a:prstGeom prst="rect">
            <a:avLst/>
          </a:prstGeom>
          <a:noFill/>
        </p:spPr>
        <p:txBody>
          <a:bodyPr wrap="square" rtlCol="0">
            <a:spAutoFit/>
          </a:bodyPr>
          <a:lstStyle/>
          <a:p>
            <a:r>
              <a:rPr lang="en-GB" sz="2300" dirty="0" smtClean="0"/>
              <a:t>Extremely </a:t>
            </a:r>
            <a:r>
              <a:rPr lang="en-GB" sz="2300" u="sng" dirty="0" err="1" smtClean="0"/>
              <a:t>heterogenous</a:t>
            </a:r>
            <a:r>
              <a:rPr lang="en-GB" sz="2300" u="sng" dirty="0" smtClean="0"/>
              <a:t> area- </a:t>
            </a:r>
            <a:r>
              <a:rPr lang="en-GB" sz="2300" b="1" dirty="0" smtClean="0"/>
              <a:t>Linguistic</a:t>
            </a:r>
            <a:r>
              <a:rPr lang="en-GB" sz="2300" dirty="0" smtClean="0"/>
              <a:t>, </a:t>
            </a:r>
            <a:r>
              <a:rPr lang="en-GB" sz="2300" b="1" dirty="0" smtClean="0"/>
              <a:t>Ethnic</a:t>
            </a:r>
            <a:r>
              <a:rPr lang="en-GB" sz="2300" dirty="0" smtClean="0"/>
              <a:t> and </a:t>
            </a:r>
            <a:r>
              <a:rPr lang="en-GB" sz="2300" b="1" dirty="0" smtClean="0"/>
              <a:t>Religious</a:t>
            </a:r>
            <a:r>
              <a:rPr lang="en-GB" sz="2300" dirty="0" smtClean="0"/>
              <a:t> Diversity</a:t>
            </a:r>
            <a:endParaRPr lang="en-GB" sz="2300" dirty="0"/>
          </a:p>
        </p:txBody>
      </p:sp>
      <p:sp>
        <p:nvSpPr>
          <p:cNvPr id="13" name="TextBox 12"/>
          <p:cNvSpPr txBox="1"/>
          <p:nvPr/>
        </p:nvSpPr>
        <p:spPr>
          <a:xfrm>
            <a:off x="142876" y="4929198"/>
            <a:ext cx="8929718" cy="1154162"/>
          </a:xfrm>
          <a:prstGeom prst="rect">
            <a:avLst/>
          </a:prstGeom>
          <a:noFill/>
        </p:spPr>
        <p:txBody>
          <a:bodyPr wrap="square" rtlCol="0">
            <a:spAutoFit/>
          </a:bodyPr>
          <a:lstStyle/>
          <a:p>
            <a:r>
              <a:rPr lang="en-GB" sz="2300" b="1" dirty="0" smtClean="0"/>
              <a:t>Reflected in nature of rebellion groups- </a:t>
            </a:r>
            <a:r>
              <a:rPr lang="en-GB" sz="2300" dirty="0" smtClean="0"/>
              <a:t> secessionist to autonomy, movement against foreigners, integration of ethnic tribes and cultural authoritarianism</a:t>
            </a:r>
            <a:endParaRPr lang="en-GB" sz="2300" dirty="0"/>
          </a:p>
        </p:txBody>
      </p:sp>
      <p:pic>
        <p:nvPicPr>
          <p:cNvPr id="8194" name="Picture 2" descr="D:\UPSC\Teaching\IR\Myanmar\kaldalan2.png"/>
          <p:cNvPicPr>
            <a:picLocks noChangeAspect="1" noChangeArrowheads="1"/>
          </p:cNvPicPr>
          <p:nvPr/>
        </p:nvPicPr>
        <p:blipFill>
          <a:blip r:embed="rId2"/>
          <a:srcRect/>
          <a:stretch>
            <a:fillRect/>
          </a:stretch>
        </p:blipFill>
        <p:spPr bwMode="auto">
          <a:xfrm>
            <a:off x="1214414" y="3474563"/>
            <a:ext cx="6331387" cy="3669213"/>
          </a:xfrm>
          <a:prstGeom prst="rect">
            <a:avLst/>
          </a:prstGeom>
          <a:noFill/>
        </p:spPr>
      </p:pic>
      <p:sp>
        <p:nvSpPr>
          <p:cNvPr id="15"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8194"/>
                                        </p:tgtEl>
                                        <p:attrNameLst>
                                          <p:attrName>style.visibility</p:attrName>
                                        </p:attrNameLst>
                                      </p:cBhvr>
                                      <p:to>
                                        <p:strVal val="visible"/>
                                      </p:to>
                                    </p:set>
                                    <p:animEffect transition="in" filter="blinds(horizontal)">
                                      <p:cBhvr>
                                        <p:cTn id="10" dur="500"/>
                                        <p:tgtEl>
                                          <p:spTgt spid="819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linds(horizont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nodeType="clickEffect">
                                  <p:stCondLst>
                                    <p:cond delay="0"/>
                                  </p:stCondLst>
                                  <p:childTnLst>
                                    <p:animEffect transition="out" filter="blinds(horizontal)">
                                      <p:cBhvr>
                                        <p:cTn id="29" dur="500"/>
                                        <p:tgtEl>
                                          <p:spTgt spid="8194"/>
                                        </p:tgtEl>
                                      </p:cBhvr>
                                    </p:animEffect>
                                    <p:set>
                                      <p:cBhvr>
                                        <p:cTn id="30" dur="1" fill="hold">
                                          <p:stCondLst>
                                            <p:cond delay="499"/>
                                          </p:stCondLst>
                                        </p:cTn>
                                        <p:tgtEl>
                                          <p:spTgt spid="819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blinds(horizontal)">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blinds(horizontal)">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3">
                                            <p:txEl>
                                              <p:pRg st="0" end="0"/>
                                            </p:txEl>
                                          </p:spTgt>
                                        </p:tgtEl>
                                        <p:attrNameLst>
                                          <p:attrName>style.visibility</p:attrName>
                                        </p:attrNameLst>
                                      </p:cBhvr>
                                      <p:to>
                                        <p:strVal val="visible"/>
                                      </p:to>
                                    </p:set>
                                    <p:animEffect transition="in" filter="blinds(horizontal)">
                                      <p:cBhvr>
                                        <p:cTn id="45"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1"/>
      <p:bldP spid="10"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98" y="-214338"/>
            <a:ext cx="3643338" cy="1143008"/>
          </a:xfrm>
        </p:spPr>
        <p:txBody>
          <a:bodyPr>
            <a:noAutofit/>
          </a:bodyPr>
          <a:lstStyle/>
          <a:p>
            <a:r>
              <a:rPr lang="en-GB" sz="4400" dirty="0" smtClean="0"/>
              <a:t>North east</a:t>
            </a:r>
            <a:endParaRPr lang="en-GB" sz="4400" dirty="0"/>
          </a:p>
        </p:txBody>
      </p:sp>
      <p:sp>
        <p:nvSpPr>
          <p:cNvPr id="3" name="TextBox 2"/>
          <p:cNvSpPr txBox="1"/>
          <p:nvPr/>
        </p:nvSpPr>
        <p:spPr>
          <a:xfrm>
            <a:off x="0" y="857232"/>
            <a:ext cx="7500990" cy="446276"/>
          </a:xfrm>
          <a:prstGeom prst="rect">
            <a:avLst/>
          </a:prstGeom>
          <a:noFill/>
        </p:spPr>
        <p:txBody>
          <a:bodyPr wrap="square" rtlCol="0">
            <a:spAutoFit/>
          </a:bodyPr>
          <a:lstStyle/>
          <a:p>
            <a:r>
              <a:rPr lang="en-GB" sz="2300" dirty="0" smtClean="0"/>
              <a:t>But the situation of these states has been volatile</a:t>
            </a:r>
            <a:endParaRPr lang="en-GB" sz="2300" dirty="0"/>
          </a:p>
        </p:txBody>
      </p:sp>
      <p:sp>
        <p:nvSpPr>
          <p:cNvPr id="4" name="TextBox 3"/>
          <p:cNvSpPr txBox="1"/>
          <p:nvPr/>
        </p:nvSpPr>
        <p:spPr>
          <a:xfrm>
            <a:off x="0" y="1428736"/>
            <a:ext cx="5929354" cy="446276"/>
          </a:xfrm>
          <a:prstGeom prst="rect">
            <a:avLst/>
          </a:prstGeom>
          <a:noFill/>
        </p:spPr>
        <p:txBody>
          <a:bodyPr wrap="square" rtlCol="0">
            <a:spAutoFit/>
          </a:bodyPr>
          <a:lstStyle/>
          <a:p>
            <a:r>
              <a:rPr lang="en-GB" sz="2300" dirty="0" smtClean="0"/>
              <a:t>2 way fight going on</a:t>
            </a:r>
            <a:endParaRPr lang="en-GB" sz="2300" dirty="0"/>
          </a:p>
        </p:txBody>
      </p:sp>
      <p:sp>
        <p:nvSpPr>
          <p:cNvPr id="5" name="TextBox 4"/>
          <p:cNvSpPr txBox="1"/>
          <p:nvPr/>
        </p:nvSpPr>
        <p:spPr>
          <a:xfrm>
            <a:off x="0" y="2196906"/>
            <a:ext cx="7786710" cy="446276"/>
          </a:xfrm>
          <a:prstGeom prst="rect">
            <a:avLst/>
          </a:prstGeom>
          <a:noFill/>
        </p:spPr>
        <p:txBody>
          <a:bodyPr wrap="square" rtlCol="0">
            <a:spAutoFit/>
          </a:bodyPr>
          <a:lstStyle/>
          <a:p>
            <a:r>
              <a:rPr lang="en-GB" sz="2300" dirty="0" smtClean="0"/>
              <a:t>1. Fight with Indian government and its security forces</a:t>
            </a:r>
            <a:endParaRPr lang="en-GB" sz="2300" dirty="0"/>
          </a:p>
        </p:txBody>
      </p:sp>
      <p:sp>
        <p:nvSpPr>
          <p:cNvPr id="6" name="TextBox 5"/>
          <p:cNvSpPr txBox="1"/>
          <p:nvPr/>
        </p:nvSpPr>
        <p:spPr>
          <a:xfrm>
            <a:off x="0" y="2849589"/>
            <a:ext cx="8786842" cy="446276"/>
          </a:xfrm>
          <a:prstGeom prst="rect">
            <a:avLst/>
          </a:prstGeom>
          <a:noFill/>
        </p:spPr>
        <p:txBody>
          <a:bodyPr wrap="square" rtlCol="0">
            <a:spAutoFit/>
          </a:bodyPr>
          <a:lstStyle/>
          <a:p>
            <a:r>
              <a:rPr lang="en-GB" sz="2300" dirty="0" smtClean="0"/>
              <a:t>2. Infighting among different ethnic groups and their militias</a:t>
            </a:r>
            <a:endParaRPr lang="en-GB" sz="2300" dirty="0"/>
          </a:p>
        </p:txBody>
      </p:sp>
      <p:sp>
        <p:nvSpPr>
          <p:cNvPr id="7" name="TextBox 6"/>
          <p:cNvSpPr txBox="1"/>
          <p:nvPr/>
        </p:nvSpPr>
        <p:spPr>
          <a:xfrm>
            <a:off x="0" y="3429000"/>
            <a:ext cx="7572396" cy="446276"/>
          </a:xfrm>
          <a:prstGeom prst="rect">
            <a:avLst/>
          </a:prstGeom>
          <a:noFill/>
        </p:spPr>
        <p:txBody>
          <a:bodyPr wrap="square" rtlCol="0">
            <a:spAutoFit/>
          </a:bodyPr>
          <a:lstStyle/>
          <a:p>
            <a:r>
              <a:rPr lang="en-GB" sz="2300" dirty="0" smtClean="0"/>
              <a:t>British Policy-leave the Northeast on its own</a:t>
            </a:r>
            <a:endParaRPr lang="en-GB" sz="2300" dirty="0"/>
          </a:p>
        </p:txBody>
      </p:sp>
      <p:sp>
        <p:nvSpPr>
          <p:cNvPr id="8" name="Rectangle 7"/>
          <p:cNvSpPr/>
          <p:nvPr/>
        </p:nvSpPr>
        <p:spPr>
          <a:xfrm>
            <a:off x="0" y="3860875"/>
            <a:ext cx="8929718" cy="800219"/>
          </a:xfrm>
          <a:prstGeom prst="rect">
            <a:avLst/>
          </a:prstGeom>
        </p:spPr>
        <p:txBody>
          <a:bodyPr wrap="square">
            <a:spAutoFit/>
          </a:bodyPr>
          <a:lstStyle/>
          <a:p>
            <a:r>
              <a:rPr lang="en-GB" sz="2300" dirty="0" smtClean="0"/>
              <a:t>Independent India – integration of north east provinces in India</a:t>
            </a:r>
            <a:endParaRPr lang="en-GB" sz="2300" dirty="0"/>
          </a:p>
        </p:txBody>
      </p:sp>
      <p:sp>
        <p:nvSpPr>
          <p:cNvPr id="9" name="Rectangle 8"/>
          <p:cNvSpPr/>
          <p:nvPr/>
        </p:nvSpPr>
        <p:spPr>
          <a:xfrm>
            <a:off x="0" y="5072074"/>
            <a:ext cx="9144000" cy="446276"/>
          </a:xfrm>
          <a:prstGeom prst="rect">
            <a:avLst/>
          </a:prstGeom>
        </p:spPr>
        <p:txBody>
          <a:bodyPr wrap="square">
            <a:spAutoFit/>
          </a:bodyPr>
          <a:lstStyle/>
          <a:p>
            <a:r>
              <a:rPr lang="en-GB" sz="2300" dirty="0" smtClean="0"/>
              <a:t>Insurgency- highest in post colonial times</a:t>
            </a:r>
            <a:endParaRPr lang="en-GB" sz="2300" dirty="0"/>
          </a:p>
        </p:txBody>
      </p:sp>
      <p:sp>
        <p:nvSpPr>
          <p:cNvPr id="10" name="Rectangle 9"/>
          <p:cNvSpPr/>
          <p:nvPr/>
        </p:nvSpPr>
        <p:spPr>
          <a:xfrm>
            <a:off x="0" y="5503949"/>
            <a:ext cx="9144000" cy="800219"/>
          </a:xfrm>
          <a:prstGeom prst="rect">
            <a:avLst/>
          </a:prstGeom>
        </p:spPr>
        <p:txBody>
          <a:bodyPr wrap="square">
            <a:spAutoFit/>
          </a:bodyPr>
          <a:lstStyle/>
          <a:p>
            <a:r>
              <a:rPr lang="en-GB" sz="2300" dirty="0" smtClean="0"/>
              <a:t>Insurgency through </a:t>
            </a:r>
            <a:r>
              <a:rPr lang="en-GB" sz="2300" b="1" dirty="0" smtClean="0"/>
              <a:t>Armed Rebellion </a:t>
            </a:r>
            <a:r>
              <a:rPr lang="en-GB" sz="2300" dirty="0" smtClean="0"/>
              <a:t>– this should have been last option</a:t>
            </a:r>
            <a:endParaRPr lang="en-GB" sz="2300" b="1" dirty="0"/>
          </a:p>
        </p:txBody>
      </p:sp>
      <p:sp>
        <p:nvSpPr>
          <p:cNvPr id="11" name="TextBox 10"/>
          <p:cNvSpPr txBox="1"/>
          <p:nvPr/>
        </p:nvSpPr>
        <p:spPr>
          <a:xfrm>
            <a:off x="0" y="4572008"/>
            <a:ext cx="6072198" cy="446276"/>
          </a:xfrm>
          <a:prstGeom prst="rect">
            <a:avLst/>
          </a:prstGeom>
          <a:noFill/>
        </p:spPr>
        <p:txBody>
          <a:bodyPr wrap="square" rtlCol="0">
            <a:spAutoFit/>
          </a:bodyPr>
          <a:lstStyle/>
          <a:p>
            <a:r>
              <a:rPr lang="en-GB" sz="2300" b="1" dirty="0" smtClean="0"/>
              <a:t>Q. But what happened next?</a:t>
            </a:r>
            <a:endParaRPr lang="en-GB" sz="2300" b="1" dirty="0"/>
          </a:p>
        </p:txBody>
      </p:sp>
      <p:pic>
        <p:nvPicPr>
          <p:cNvPr id="14" name="Picture 13" descr="D:\UPSC\Teaching\Internal Security\North east\north-east-india-political-administrative-institutions-map-ppt.jpg"/>
          <p:cNvPicPr>
            <a:picLocks noChangeAspect="1" noChangeArrowheads="1"/>
          </p:cNvPicPr>
          <p:nvPr/>
        </p:nvPicPr>
        <p:blipFill>
          <a:blip r:embed="rId2"/>
          <a:srcRect b="7180"/>
          <a:stretch>
            <a:fillRect/>
          </a:stretch>
        </p:blipFill>
        <p:spPr bwMode="auto">
          <a:xfrm>
            <a:off x="3389108" y="71414"/>
            <a:ext cx="5683486" cy="3960000"/>
          </a:xfrm>
          <a:prstGeom prst="rect">
            <a:avLst/>
          </a:prstGeom>
          <a:noFill/>
        </p:spPr>
      </p:pic>
      <p:pic>
        <p:nvPicPr>
          <p:cNvPr id="15" name="Picture 3" descr="D:\UPSC\Teaching\Internal Security\North east\north-eastern-india-state-capitals-map-powerpoint.jpg"/>
          <p:cNvPicPr>
            <a:picLocks noChangeAspect="1" noChangeArrowheads="1"/>
          </p:cNvPicPr>
          <p:nvPr/>
        </p:nvPicPr>
        <p:blipFill>
          <a:blip r:embed="rId3"/>
          <a:srcRect b="7180"/>
          <a:stretch>
            <a:fillRect/>
          </a:stretch>
        </p:blipFill>
        <p:spPr bwMode="auto">
          <a:xfrm>
            <a:off x="3428992" y="71414"/>
            <a:ext cx="5683485" cy="3960000"/>
          </a:xfrm>
          <a:prstGeom prst="rect">
            <a:avLst/>
          </a:prstGeom>
          <a:noFill/>
        </p:spPr>
      </p:pic>
      <p:pic>
        <p:nvPicPr>
          <p:cNvPr id="16" name="Picture 4" descr="D:\UPSC\Teaching\Internal Security\North east\north-east-india-political-uprising-map-powerpoint.jpg"/>
          <p:cNvPicPr>
            <a:picLocks noChangeAspect="1" noChangeArrowheads="1"/>
          </p:cNvPicPr>
          <p:nvPr/>
        </p:nvPicPr>
        <p:blipFill>
          <a:blip r:embed="rId4"/>
          <a:srcRect b="7180"/>
          <a:stretch>
            <a:fillRect/>
          </a:stretch>
        </p:blipFill>
        <p:spPr bwMode="auto">
          <a:xfrm>
            <a:off x="3460547" y="40504"/>
            <a:ext cx="5683485" cy="3960000"/>
          </a:xfrm>
          <a:prstGeom prst="rect">
            <a:avLst/>
          </a:prstGeom>
          <a:noFill/>
        </p:spPr>
      </p:pic>
      <p:sp>
        <p:nvSpPr>
          <p:cNvPr id="18" name="TextBox 5"/>
          <p:cNvSpPr txBox="1"/>
          <p:nvPr/>
        </p:nvSpPr>
        <p:spPr>
          <a:xfrm>
            <a:off x="7429487" y="6411724"/>
            <a:ext cx="1714513" cy="446276"/>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1"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par>
                                <p:cTn id="28" presetID="3" presetClass="entr" presetSubtype="1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xit" presetSubtype="10" fill="hold" nodeType="clickEffect">
                                  <p:stCondLst>
                                    <p:cond delay="0"/>
                                  </p:stCondLst>
                                  <p:childTnLst>
                                    <p:animEffect transition="out" filter="blinds(horizontal)">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1"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blinds(horizontal)">
                                      <p:cBhvr>
                                        <p:cTn id="40" dur="500"/>
                                        <p:tgtEl>
                                          <p:spTgt spid="8"/>
                                        </p:tgtEl>
                                      </p:cBhvr>
                                    </p:animEffect>
                                  </p:childTnLst>
                                </p:cTn>
                              </p:par>
                              <p:par>
                                <p:cTn id="41" presetID="3" presetClass="entr" presetSubtype="1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blinds(horizontal)">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xit" presetSubtype="10" fill="hold" nodeType="clickEffect">
                                  <p:stCondLst>
                                    <p:cond delay="0"/>
                                  </p:stCondLst>
                                  <p:childTnLst>
                                    <p:animEffect transition="out" filter="blinds(horizontal)">
                                      <p:cBhvr>
                                        <p:cTn id="47" dur="500"/>
                                        <p:tgtEl>
                                          <p:spTgt spid="15"/>
                                        </p:tgtEl>
                                      </p:cBhvr>
                                    </p:animEffect>
                                    <p:set>
                                      <p:cBhvr>
                                        <p:cTn id="48" dur="1" fill="hold">
                                          <p:stCondLst>
                                            <p:cond delay="499"/>
                                          </p:stCondLst>
                                        </p:cTn>
                                        <p:tgtEl>
                                          <p:spTgt spid="1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blinds(horizontal)">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1" nodeType="click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blinds(horizontal)">
                                      <p:cBhvr>
                                        <p:cTn id="58" dur="500"/>
                                        <p:tgtEl>
                                          <p:spTgt spid="9"/>
                                        </p:tgtEl>
                                      </p:cBhvr>
                                    </p:animEffect>
                                  </p:childTnLst>
                                </p:cTn>
                              </p:par>
                              <p:par>
                                <p:cTn id="59" presetID="3" presetClass="entr" presetSubtype="10"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blinds(horizontal)">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blinds(horizontal)">
                                      <p:cBhvr>
                                        <p:cTn id="6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1"/>
      <p:bldP spid="8" grpId="1"/>
      <p:bldP spid="9" grpId="1"/>
      <p:bldP spid="10" grpId="0"/>
      <p:bldP spid="11" grpId="0"/>
    </p:bldLst>
  </p:timing>
</p:sld>
</file>

<file path=ppt/theme/theme1.xml><?xml version="1.0" encoding="utf-8"?>
<a:theme xmlns:a="http://schemas.openxmlformats.org/drawingml/2006/main" name="Final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Final Template</Template>
  <TotalTime>2652723</TotalTime>
  <Words>4110</Words>
  <Application>Microsoft Office PowerPoint</Application>
  <PresentationFormat>On-screen Show (4:3)</PresentationFormat>
  <Paragraphs>504</Paragraphs>
  <Slides>56</Slides>
  <Notes>6</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Final Template</vt:lpstr>
      <vt:lpstr>Internal Security in  India- Understanding         Insurgency in North East</vt:lpstr>
      <vt:lpstr>Introduction</vt:lpstr>
      <vt:lpstr>Major Challenges</vt:lpstr>
      <vt:lpstr>Slide 4</vt:lpstr>
      <vt:lpstr>Northeast</vt:lpstr>
      <vt:lpstr>Northeast</vt:lpstr>
      <vt:lpstr>Northeast</vt:lpstr>
      <vt:lpstr>North east</vt:lpstr>
      <vt:lpstr>North east</vt:lpstr>
      <vt:lpstr>North east</vt:lpstr>
      <vt:lpstr>North east</vt:lpstr>
      <vt:lpstr>Reasons leading to insurgency</vt:lpstr>
      <vt:lpstr>Major Insurgents groups</vt:lpstr>
      <vt:lpstr>Northeast</vt:lpstr>
      <vt:lpstr>Nagaland</vt:lpstr>
      <vt:lpstr>Nagaland</vt:lpstr>
      <vt:lpstr>Nagaland</vt:lpstr>
      <vt:lpstr>Nagaland</vt:lpstr>
      <vt:lpstr>Nagaland</vt:lpstr>
      <vt:lpstr>Nagaland</vt:lpstr>
      <vt:lpstr>Nagaland</vt:lpstr>
      <vt:lpstr>Northeast</vt:lpstr>
      <vt:lpstr>Assam</vt:lpstr>
      <vt:lpstr>Assam</vt:lpstr>
      <vt:lpstr>Assam</vt:lpstr>
      <vt:lpstr>Assam</vt:lpstr>
      <vt:lpstr>Assam</vt:lpstr>
      <vt:lpstr>Assam</vt:lpstr>
      <vt:lpstr>Assam</vt:lpstr>
      <vt:lpstr>Assam</vt:lpstr>
      <vt:lpstr>Assam</vt:lpstr>
      <vt:lpstr>Assam</vt:lpstr>
      <vt:lpstr>Northeast</vt:lpstr>
      <vt:lpstr>Manipur</vt:lpstr>
      <vt:lpstr>Manipur</vt:lpstr>
      <vt:lpstr>Manipur</vt:lpstr>
      <vt:lpstr>Manipur</vt:lpstr>
      <vt:lpstr>Manipur</vt:lpstr>
      <vt:lpstr>Manipur</vt:lpstr>
      <vt:lpstr>Manipur</vt:lpstr>
      <vt:lpstr>Manipur</vt:lpstr>
      <vt:lpstr>Northeast</vt:lpstr>
      <vt:lpstr>Mizoram</vt:lpstr>
      <vt:lpstr>Mizoram</vt:lpstr>
      <vt:lpstr>Reasons for the existence of the Armed Ethnic groups</vt:lpstr>
      <vt:lpstr>Reasons for the existence of the Armed Ethnic groups</vt:lpstr>
      <vt:lpstr>Reasons for the existence of the Armed Ethnic groups</vt:lpstr>
      <vt:lpstr>Reasons for the existence of the Armed Ethnic groups</vt:lpstr>
      <vt:lpstr>Reasons for the existence of the Armed Ethnic groups</vt:lpstr>
      <vt:lpstr>State Response to this conflict</vt:lpstr>
      <vt:lpstr>Way ahead</vt:lpstr>
      <vt:lpstr>Way ahead</vt:lpstr>
      <vt:lpstr>Way ahead</vt:lpstr>
      <vt:lpstr>North East Vision 2020</vt:lpstr>
      <vt:lpstr>North East Vision 2020</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Pratik</dc:creator>
  <cp:lastModifiedBy>Pratik</cp:lastModifiedBy>
  <cp:revision>309</cp:revision>
  <dcterms:created xsi:type="dcterms:W3CDTF">2015-07-09T07:12:34Z</dcterms:created>
  <dcterms:modified xsi:type="dcterms:W3CDTF">2015-11-21T07:43:08Z</dcterms:modified>
</cp:coreProperties>
</file>